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76" r:id="rId2"/>
    <p:sldId id="264" r:id="rId3"/>
    <p:sldId id="287" r:id="rId4"/>
    <p:sldId id="288" r:id="rId5"/>
    <p:sldId id="290" r:id="rId6"/>
    <p:sldId id="292" r:id="rId7"/>
    <p:sldId id="291" r:id="rId8"/>
    <p:sldId id="301" r:id="rId9"/>
    <p:sldId id="307" r:id="rId10"/>
    <p:sldId id="308" r:id="rId11"/>
    <p:sldId id="309" r:id="rId12"/>
    <p:sldId id="302" r:id="rId13"/>
    <p:sldId id="294" r:id="rId14"/>
    <p:sldId id="310" r:id="rId15"/>
    <p:sldId id="311" r:id="rId16"/>
    <p:sldId id="312" r:id="rId17"/>
    <p:sldId id="267" r:id="rId1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1">
          <p15:clr>
            <a:srgbClr val="A4A3A4"/>
          </p15:clr>
        </p15:guide>
        <p15:guide id="2" orient="horz" pos="3741">
          <p15:clr>
            <a:srgbClr val="A4A3A4"/>
          </p15:clr>
        </p15:guide>
        <p15:guide id="3" pos="3085">
          <p15:clr>
            <a:srgbClr val="A4A3A4"/>
          </p15:clr>
        </p15:guide>
        <p15:guide id="4" pos="541">
          <p15:clr>
            <a:srgbClr val="A4A3A4"/>
          </p15:clr>
        </p15:guide>
        <p15:guide id="5" pos="51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13C6"/>
    <a:srgbClr val="DC0F9F"/>
    <a:srgbClr val="00FFD7"/>
    <a:srgbClr val="39F729"/>
    <a:srgbClr val="EEEEEE"/>
    <a:srgbClr val="F2F2F2"/>
    <a:srgbClr val="FAFAFA"/>
    <a:srgbClr val="D9D9D9"/>
    <a:srgbClr val="E4E4E4"/>
    <a:srgbClr val="FF4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Objects="1" showGuides="1">
      <p:cViewPr varScale="1">
        <p:scale>
          <a:sx n="72" d="100"/>
          <a:sy n="72" d="100"/>
        </p:scale>
        <p:origin x="654" y="72"/>
      </p:cViewPr>
      <p:guideLst>
        <p:guide orient="horz" pos="1101"/>
        <p:guide orient="horz" pos="3741"/>
        <p:guide pos="3085"/>
        <p:guide pos="541"/>
        <p:guide pos="514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88476BD-6D2E-C24E-9B4E-BD9BF4737467}" type="datetimeFigureOut">
              <a:rPr lang="en-US" smtClean="0"/>
              <a:pPr/>
              <a:t>11/9/2017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A97D2E0-8034-E24E-944F-A7359B0AEF3D}" type="slidenum">
              <a:rPr lang="en-US" smtClean="0"/>
              <a:pPr/>
              <a:t>‹Nº›</a:t>
            </a:fld>
            <a:endParaRPr lang="en-US"/>
          </a:p>
        </p:txBody>
      </p:sp>
    </p:spTree>
    <p:extLst>
      <p:ext uri="{BB962C8B-B14F-4D97-AF65-F5344CB8AC3E}">
        <p14:creationId xmlns:p14="http://schemas.microsoft.com/office/powerpoint/2010/main" val="2314282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9CDA772-1E47-D947-8CD4-A83E83E6CDA9}" type="datetimeFigureOut">
              <a:rPr lang="en-US" smtClean="0"/>
              <a:pPr/>
              <a:t>11/9/2017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FBA8AE-C868-4E48-9C17-A3247673C387}" type="slidenum">
              <a:rPr lang="en-US" smtClean="0"/>
              <a:pPr/>
              <a:t>‹Nº›</a:t>
            </a:fld>
            <a:endParaRPr lang="en-US"/>
          </a:p>
        </p:txBody>
      </p:sp>
    </p:spTree>
    <p:extLst>
      <p:ext uri="{BB962C8B-B14F-4D97-AF65-F5344CB8AC3E}">
        <p14:creationId xmlns:p14="http://schemas.microsoft.com/office/powerpoint/2010/main" val="24796607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31079034-25B4-454C-9125-1E8811C7BA08}"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CB8EC-75E4-184F-BD67-8A1C83CAE2AE}"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31079034-25B4-454C-9125-1E8811C7BA08}"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CB8EC-75E4-184F-BD67-8A1C83CAE2AE}"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31079034-25B4-454C-9125-1E8811C7BA08}"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CB8EC-75E4-184F-BD67-8A1C83CAE2AE}"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31079034-25B4-454C-9125-1E8811C7BA08}"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CB8EC-75E4-184F-BD67-8A1C83CAE2AE}"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31079034-25B4-454C-9125-1E8811C7BA08}"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CB8EC-75E4-184F-BD67-8A1C83CAE2AE}"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31079034-25B4-454C-9125-1E8811C7BA08}"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CB8EC-75E4-184F-BD67-8A1C83CAE2AE}"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31079034-25B4-454C-9125-1E8811C7BA08}" type="datetimeFigureOut">
              <a:rPr lang="en-US" smtClean="0"/>
              <a:pPr/>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8CB8EC-75E4-184F-BD67-8A1C83CAE2AE}"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31079034-25B4-454C-9125-1E8811C7BA08}" type="datetimeFigureOut">
              <a:rPr lang="en-US" smtClean="0"/>
              <a:pPr/>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8CB8EC-75E4-184F-BD67-8A1C83CAE2AE}"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79034-25B4-454C-9125-1E8811C7BA08}" type="datetimeFigureOut">
              <a:rPr lang="en-US" smtClean="0"/>
              <a:pPr/>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8CB8EC-75E4-184F-BD67-8A1C83CAE2AE}"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31079034-25B4-454C-9125-1E8811C7BA08}"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CB8EC-75E4-184F-BD67-8A1C83CAE2AE}"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31079034-25B4-454C-9125-1E8811C7BA08}"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CB8EC-75E4-184F-BD67-8A1C83CAE2AE}"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79034-25B4-454C-9125-1E8811C7BA08}" type="datetimeFigureOut">
              <a:rPr lang="en-US" smtClean="0"/>
              <a:pPr/>
              <a:t>11/9/2017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CB8EC-75E4-184F-BD67-8A1C83CAE2AE}"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openxmlformats.org/officeDocument/2006/relationships/image" Target="../media/image19.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openxmlformats.org/officeDocument/2006/relationships/image" Target="../media/image3.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3.xml"/><Relationship Id="rId5" Type="http://schemas.openxmlformats.org/officeDocument/2006/relationships/image" Target="../media/image3.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6.xml"/><Relationship Id="rId5" Type="http://schemas.openxmlformats.org/officeDocument/2006/relationships/image" Target="../media/image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762000" y="2943200"/>
            <a:ext cx="7786016" cy="2286000"/>
          </a:xfrm>
        </p:spPr>
        <p:txBody>
          <a:bodyPr>
            <a:noAutofit/>
          </a:bodyPr>
          <a:lstStyle/>
          <a:p>
            <a:pPr>
              <a:lnSpc>
                <a:spcPts val="5400"/>
              </a:lnSpc>
            </a:pPr>
            <a:r>
              <a:rPr lang="en-US" sz="6000" b="1" cap="all" dirty="0">
                <a:solidFill>
                  <a:srgbClr val="FF4B00"/>
                </a:solidFill>
                <a:latin typeface="Calibri"/>
                <a:cs typeface="Calibri"/>
              </a:rPr>
              <a:t>TEDI project</a:t>
            </a:r>
            <a:br>
              <a:rPr lang="en-US" sz="6000" b="1" cap="all" dirty="0">
                <a:solidFill>
                  <a:srgbClr val="FF4B00"/>
                </a:solidFill>
                <a:latin typeface="Calibri"/>
                <a:cs typeface="Calibri"/>
              </a:rPr>
            </a:br>
            <a:r>
              <a:rPr lang="en-US" sz="5400" b="1" dirty="0">
                <a:solidFill>
                  <a:srgbClr val="FF4B00"/>
                </a:solidFill>
                <a:latin typeface="Calibri"/>
                <a:cs typeface="Calibri"/>
              </a:rPr>
              <a:t>(Trans European Drug Information)</a:t>
            </a:r>
            <a:br>
              <a:rPr lang="en-US" sz="6000" b="1" dirty="0">
                <a:solidFill>
                  <a:srgbClr val="FF6000"/>
                </a:solidFill>
                <a:latin typeface="Calibri"/>
                <a:cs typeface="Calibri"/>
              </a:rPr>
            </a:br>
            <a:endParaRPr lang="en-US" sz="6000" b="1" cap="all" dirty="0">
              <a:solidFill>
                <a:srgbClr val="FF6000"/>
              </a:solidFill>
              <a:latin typeface="Calibri"/>
              <a:cs typeface="Calibri"/>
            </a:endParaRPr>
          </a:p>
        </p:txBody>
      </p:sp>
      <p:sp>
        <p:nvSpPr>
          <p:cNvPr id="10" name="Rectangle 9"/>
          <p:cNvSpPr/>
          <p:nvPr/>
        </p:nvSpPr>
        <p:spPr>
          <a:xfrm>
            <a:off x="0" y="0"/>
            <a:ext cx="9144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afer nightlife.png"/>
          <p:cNvPicPr>
            <a:picLocks noChangeAspect="1"/>
          </p:cNvPicPr>
          <p:nvPr/>
        </p:nvPicPr>
        <p:blipFill>
          <a:blip r:embed="rId2"/>
          <a:stretch>
            <a:fillRect/>
          </a:stretch>
        </p:blipFill>
        <p:spPr>
          <a:xfrm>
            <a:off x="7556528" y="143933"/>
            <a:ext cx="1375800" cy="249498"/>
          </a:xfrm>
          <a:prstGeom prst="rect">
            <a:avLst/>
          </a:prstGeom>
        </p:spPr>
      </p:pic>
      <p:pic>
        <p:nvPicPr>
          <p:cNvPr id="7" name="6 Imagen" descr="newip_tedi.png"/>
          <p:cNvPicPr>
            <a:picLocks noChangeAspect="1"/>
          </p:cNvPicPr>
          <p:nvPr/>
        </p:nvPicPr>
        <p:blipFill>
          <a:blip r:embed="rId3"/>
          <a:stretch>
            <a:fillRect/>
          </a:stretch>
        </p:blipFill>
        <p:spPr>
          <a:xfrm>
            <a:off x="7092280" y="1698135"/>
            <a:ext cx="1554483" cy="362713"/>
          </a:xfrm>
          <a:prstGeom prst="rect">
            <a:avLst/>
          </a:prstGeom>
        </p:spPr>
      </p:pic>
      <p:sp>
        <p:nvSpPr>
          <p:cNvPr id="8" name="7 CuadroTexto"/>
          <p:cNvSpPr txBox="1"/>
          <p:nvPr/>
        </p:nvSpPr>
        <p:spPr>
          <a:xfrm>
            <a:off x="584199" y="5446965"/>
            <a:ext cx="8164265" cy="923330"/>
          </a:xfrm>
          <a:prstGeom prst="rect">
            <a:avLst/>
          </a:prstGeom>
          <a:noFill/>
        </p:spPr>
        <p:txBody>
          <a:bodyPr wrap="square" rtlCol="0">
            <a:spAutoFit/>
          </a:bodyPr>
          <a:lstStyle/>
          <a:p>
            <a:pPr algn="ctr"/>
            <a:r>
              <a:rPr lang="es-ES" b="1" dirty="0" err="1">
                <a:solidFill>
                  <a:schemeClr val="bg1">
                    <a:lumMod val="50000"/>
                  </a:schemeClr>
                </a:solidFill>
              </a:rPr>
              <a:t>Berlin</a:t>
            </a:r>
            <a:r>
              <a:rPr lang="es-ES" b="1" dirty="0">
                <a:solidFill>
                  <a:schemeClr val="bg1">
                    <a:lumMod val="50000"/>
                  </a:schemeClr>
                </a:solidFill>
              </a:rPr>
              <a:t>, 9th </a:t>
            </a:r>
            <a:r>
              <a:rPr lang="es-ES" b="1" dirty="0" err="1">
                <a:solidFill>
                  <a:schemeClr val="bg1">
                    <a:lumMod val="50000"/>
                  </a:schemeClr>
                </a:solidFill>
              </a:rPr>
              <a:t>of</a:t>
            </a:r>
            <a:r>
              <a:rPr lang="es-ES" b="1" dirty="0">
                <a:solidFill>
                  <a:schemeClr val="bg1">
                    <a:lumMod val="50000"/>
                  </a:schemeClr>
                </a:solidFill>
              </a:rPr>
              <a:t> </a:t>
            </a:r>
            <a:r>
              <a:rPr lang="es-ES" b="1" dirty="0" err="1">
                <a:solidFill>
                  <a:schemeClr val="bg1">
                    <a:lumMod val="50000"/>
                  </a:schemeClr>
                </a:solidFill>
              </a:rPr>
              <a:t>November</a:t>
            </a:r>
            <a:r>
              <a:rPr lang="es-ES" b="1" dirty="0">
                <a:solidFill>
                  <a:schemeClr val="bg1">
                    <a:lumMod val="50000"/>
                  </a:schemeClr>
                </a:solidFill>
              </a:rPr>
              <a:t> 2017</a:t>
            </a:r>
          </a:p>
          <a:p>
            <a:pPr algn="ctr"/>
            <a:r>
              <a:rPr lang="es-ES" b="1" dirty="0">
                <a:solidFill>
                  <a:schemeClr val="bg1">
                    <a:lumMod val="50000"/>
                  </a:schemeClr>
                </a:solidFill>
              </a:rPr>
              <a:t>Mireia Ventura PhD </a:t>
            </a:r>
          </a:p>
          <a:p>
            <a:pPr algn="ctr"/>
            <a:r>
              <a:rPr lang="es-ES" b="1" dirty="0">
                <a:solidFill>
                  <a:schemeClr val="bg1">
                    <a:lumMod val="50000"/>
                  </a:schemeClr>
                </a:solidFill>
              </a:rPr>
              <a:t>TEDI manager</a:t>
            </a:r>
          </a:p>
        </p:txBody>
      </p:sp>
      <p:pic>
        <p:nvPicPr>
          <p:cNvPr id="9" name="Picture 2" descr="http://www.safernightlife.org/theme/images/safer_logo_alpha.png">
            <a:extLst>
              <a:ext uri="{FF2B5EF4-FFF2-40B4-BE49-F238E27FC236}">
                <a16:creationId xmlns:a16="http://schemas.microsoft.com/office/drawing/2014/main" id="{C3A8FB95-2DC3-4F6E-97D4-5088C5BAFF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9467"/>
          <a:stretch/>
        </p:blipFill>
        <p:spPr bwMode="auto">
          <a:xfrm>
            <a:off x="248725" y="52535"/>
            <a:ext cx="2163035" cy="3777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grpSp>
        <p:nvGrpSpPr>
          <p:cNvPr id="6" name="Group 11"/>
          <p:cNvGrpSpPr/>
          <p:nvPr/>
        </p:nvGrpSpPr>
        <p:grpSpPr>
          <a:xfrm>
            <a:off x="0" y="0"/>
            <a:ext cx="9144000" cy="457200"/>
            <a:chOff x="0" y="0"/>
            <a:chExt cx="9144000" cy="457200"/>
          </a:xfrm>
        </p:grpSpPr>
        <p:sp>
          <p:nvSpPr>
            <p:cNvPr id="9" name="Rectangle 23"/>
            <p:cNvSpPr/>
            <p:nvPr/>
          </p:nvSpPr>
          <p:spPr>
            <a:xfrm>
              <a:off x="0" y="0"/>
              <a:ext cx="9144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0" descr="Safer nightlife.png"/>
            <p:cNvPicPr>
              <a:picLocks noChangeAspect="1"/>
            </p:cNvPicPr>
            <p:nvPr/>
          </p:nvPicPr>
          <p:blipFill>
            <a:blip r:embed="rId3"/>
            <a:stretch>
              <a:fillRect/>
            </a:stretch>
          </p:blipFill>
          <p:spPr>
            <a:xfrm>
              <a:off x="7556528" y="143933"/>
              <a:ext cx="1375800" cy="249498"/>
            </a:xfrm>
            <a:prstGeom prst="rect">
              <a:avLst/>
            </a:prstGeom>
          </p:spPr>
        </p:pic>
      </p:grpSp>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501" t="16646" r="6379" b="14116"/>
          <a:stretch/>
        </p:blipFill>
        <p:spPr bwMode="auto">
          <a:xfrm>
            <a:off x="323528" y="1637048"/>
            <a:ext cx="6537064" cy="292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txBox="1">
            <a:spLocks/>
          </p:cNvSpPr>
          <p:nvPr/>
        </p:nvSpPr>
        <p:spPr>
          <a:xfrm>
            <a:off x="323528" y="1143000"/>
            <a:ext cx="7905989" cy="3048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a:solidFill>
                  <a:srgbClr val="FF4B00"/>
                </a:solidFill>
                <a:latin typeface="Calibri"/>
                <a:cs typeface="Calibri"/>
              </a:rPr>
              <a:t>Evolution of MDMA (2008-2013)</a:t>
            </a:r>
          </a:p>
        </p:txBody>
      </p:sp>
      <p:pic>
        <p:nvPicPr>
          <p:cNvPr id="2" name="Imagen 1">
            <a:extLst>
              <a:ext uri="{FF2B5EF4-FFF2-40B4-BE49-F238E27FC236}">
                <a16:creationId xmlns:a16="http://schemas.microsoft.com/office/drawing/2014/main" id="{EAFF4095-FEE1-4566-AA2E-343C0BD54866}"/>
              </a:ext>
            </a:extLst>
          </p:cNvPr>
          <p:cNvPicPr>
            <a:picLocks noChangeAspect="1"/>
          </p:cNvPicPr>
          <p:nvPr/>
        </p:nvPicPr>
        <p:blipFill rotWithShape="1">
          <a:blip r:embed="rId5"/>
          <a:srcRect l="22790" t="29874" r="50435" b="36716"/>
          <a:stretch/>
        </p:blipFill>
        <p:spPr>
          <a:xfrm>
            <a:off x="329613" y="4552507"/>
            <a:ext cx="3306283" cy="2253591"/>
          </a:xfrm>
          <a:prstGeom prst="rect">
            <a:avLst/>
          </a:prstGeom>
        </p:spPr>
      </p:pic>
      <p:pic>
        <p:nvPicPr>
          <p:cNvPr id="3" name="Imagen 2">
            <a:extLst>
              <a:ext uri="{FF2B5EF4-FFF2-40B4-BE49-F238E27FC236}">
                <a16:creationId xmlns:a16="http://schemas.microsoft.com/office/drawing/2014/main" id="{625BFCD4-327C-47AA-88A1-7EB512202DDE}"/>
              </a:ext>
            </a:extLst>
          </p:cNvPr>
          <p:cNvPicPr>
            <a:picLocks noChangeAspect="1"/>
          </p:cNvPicPr>
          <p:nvPr/>
        </p:nvPicPr>
        <p:blipFill rotWithShape="1">
          <a:blip r:embed="rId6"/>
          <a:srcRect l="23225" t="33192" r="50000" b="30391"/>
          <a:stretch/>
        </p:blipFill>
        <p:spPr>
          <a:xfrm>
            <a:off x="3635896" y="4557916"/>
            <a:ext cx="3224696" cy="2276803"/>
          </a:xfrm>
          <a:prstGeom prst="rect">
            <a:avLst/>
          </a:prstGeom>
        </p:spPr>
      </p:pic>
      <p:pic>
        <p:nvPicPr>
          <p:cNvPr id="11" name="Picture 2" descr="http://www.safernightlife.org/theme/images/safer_logo_alpha.png">
            <a:extLst>
              <a:ext uri="{FF2B5EF4-FFF2-40B4-BE49-F238E27FC236}">
                <a16:creationId xmlns:a16="http://schemas.microsoft.com/office/drawing/2014/main" id="{E0C59528-CA7B-43E8-9A06-37C8CF2BF70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9467"/>
          <a:stretch/>
        </p:blipFill>
        <p:spPr bwMode="auto">
          <a:xfrm>
            <a:off x="248725" y="52535"/>
            <a:ext cx="2163035" cy="37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14564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grpSp>
        <p:nvGrpSpPr>
          <p:cNvPr id="6" name="Group 11"/>
          <p:cNvGrpSpPr/>
          <p:nvPr/>
        </p:nvGrpSpPr>
        <p:grpSpPr>
          <a:xfrm>
            <a:off x="0" y="0"/>
            <a:ext cx="9144000" cy="457200"/>
            <a:chOff x="0" y="0"/>
            <a:chExt cx="9144000" cy="457200"/>
          </a:xfrm>
        </p:grpSpPr>
        <p:sp>
          <p:nvSpPr>
            <p:cNvPr id="9" name="Rectangle 23"/>
            <p:cNvSpPr/>
            <p:nvPr/>
          </p:nvSpPr>
          <p:spPr>
            <a:xfrm>
              <a:off x="0" y="0"/>
              <a:ext cx="9144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0" descr="Safer nightlife.png"/>
            <p:cNvPicPr>
              <a:picLocks noChangeAspect="1"/>
            </p:cNvPicPr>
            <p:nvPr/>
          </p:nvPicPr>
          <p:blipFill>
            <a:blip r:embed="rId3"/>
            <a:stretch>
              <a:fillRect/>
            </a:stretch>
          </p:blipFill>
          <p:spPr>
            <a:xfrm>
              <a:off x="7556528" y="143933"/>
              <a:ext cx="1375800" cy="249498"/>
            </a:xfrm>
            <a:prstGeom prst="rect">
              <a:avLst/>
            </a:prstGeom>
          </p:spPr>
        </p:pic>
      </p:grpSp>
      <p:sp>
        <p:nvSpPr>
          <p:cNvPr id="12" name="Title 1"/>
          <p:cNvSpPr txBox="1">
            <a:spLocks/>
          </p:cNvSpPr>
          <p:nvPr/>
        </p:nvSpPr>
        <p:spPr>
          <a:xfrm>
            <a:off x="467544" y="1143000"/>
            <a:ext cx="7905989" cy="3048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a:solidFill>
                  <a:srgbClr val="FF4B00"/>
                </a:solidFill>
                <a:latin typeface="Calibri"/>
                <a:cs typeface="Calibri"/>
              </a:rPr>
              <a:t>Evolution of cocaine and amphetamine (2008-2013)</a:t>
            </a:r>
          </a:p>
        </p:txBody>
      </p:sp>
      <p:pic>
        <p:nvPicPr>
          <p:cNvPr id="4" name="Imagen 3">
            <a:extLst>
              <a:ext uri="{FF2B5EF4-FFF2-40B4-BE49-F238E27FC236}">
                <a16:creationId xmlns:a16="http://schemas.microsoft.com/office/drawing/2014/main" id="{38FB274D-F118-4F54-B8CC-9CBD5B3C8C10}"/>
              </a:ext>
            </a:extLst>
          </p:cNvPr>
          <p:cNvPicPr>
            <a:picLocks noChangeAspect="1"/>
          </p:cNvPicPr>
          <p:nvPr/>
        </p:nvPicPr>
        <p:blipFill rotWithShape="1">
          <a:blip r:embed="rId4"/>
          <a:srcRect l="22439" t="16384" r="49999" b="5178"/>
          <a:stretch/>
        </p:blipFill>
        <p:spPr>
          <a:xfrm>
            <a:off x="572000" y="1628800"/>
            <a:ext cx="3207912" cy="5132660"/>
          </a:xfrm>
          <a:prstGeom prst="rect">
            <a:avLst/>
          </a:prstGeom>
          <a:ln>
            <a:noFill/>
          </a:ln>
          <a:effectLst>
            <a:outerShdw blurRad="292100" dist="139700" dir="2700000" algn="tl" rotWithShape="0">
              <a:srgbClr val="333333">
                <a:alpha val="65000"/>
              </a:srgbClr>
            </a:outerShdw>
          </a:effectLst>
        </p:spPr>
      </p:pic>
      <p:pic>
        <p:nvPicPr>
          <p:cNvPr id="5" name="Imagen 4">
            <a:extLst>
              <a:ext uri="{FF2B5EF4-FFF2-40B4-BE49-F238E27FC236}">
                <a16:creationId xmlns:a16="http://schemas.microsoft.com/office/drawing/2014/main" id="{267B10B4-5D56-48C6-BA64-BC5F18C38FB6}"/>
              </a:ext>
            </a:extLst>
          </p:cNvPr>
          <p:cNvPicPr>
            <a:picLocks noChangeAspect="1"/>
          </p:cNvPicPr>
          <p:nvPr/>
        </p:nvPicPr>
        <p:blipFill rotWithShape="1">
          <a:blip r:embed="rId5"/>
          <a:srcRect l="24801" t="14984" r="50000" b="9380"/>
          <a:stretch/>
        </p:blipFill>
        <p:spPr>
          <a:xfrm>
            <a:off x="3810879" y="1628800"/>
            <a:ext cx="2845521" cy="5132660"/>
          </a:xfrm>
          <a:prstGeom prst="rect">
            <a:avLst/>
          </a:prstGeom>
          <a:ln>
            <a:noFill/>
          </a:ln>
          <a:effectLst>
            <a:outerShdw blurRad="292100" dist="139700" dir="2700000" algn="tl" rotWithShape="0">
              <a:srgbClr val="333333">
                <a:alpha val="65000"/>
              </a:srgbClr>
            </a:outerShdw>
          </a:effectLst>
        </p:spPr>
      </p:pic>
      <p:pic>
        <p:nvPicPr>
          <p:cNvPr id="11" name="Picture 2" descr="http://www.safernightlife.org/theme/images/safer_logo_alpha.png">
            <a:extLst>
              <a:ext uri="{FF2B5EF4-FFF2-40B4-BE49-F238E27FC236}">
                <a16:creationId xmlns:a16="http://schemas.microsoft.com/office/drawing/2014/main" id="{C8AC2F32-A72F-45B6-9BF8-0383D4D7726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9467"/>
          <a:stretch/>
        </p:blipFill>
        <p:spPr bwMode="auto">
          <a:xfrm>
            <a:off x="248725" y="52535"/>
            <a:ext cx="2163035" cy="37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41935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grpSp>
        <p:nvGrpSpPr>
          <p:cNvPr id="6" name="Group 11"/>
          <p:cNvGrpSpPr/>
          <p:nvPr/>
        </p:nvGrpSpPr>
        <p:grpSpPr>
          <a:xfrm>
            <a:off x="0" y="0"/>
            <a:ext cx="9144000" cy="457200"/>
            <a:chOff x="0" y="0"/>
            <a:chExt cx="9144000" cy="457200"/>
          </a:xfrm>
        </p:grpSpPr>
        <p:sp>
          <p:nvSpPr>
            <p:cNvPr id="9" name="Rectangle 23"/>
            <p:cNvSpPr/>
            <p:nvPr/>
          </p:nvSpPr>
          <p:spPr>
            <a:xfrm>
              <a:off x="0" y="0"/>
              <a:ext cx="9144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0" descr="Safer nightlife.png"/>
            <p:cNvPicPr>
              <a:picLocks noChangeAspect="1"/>
            </p:cNvPicPr>
            <p:nvPr/>
          </p:nvPicPr>
          <p:blipFill>
            <a:blip r:embed="rId3"/>
            <a:stretch>
              <a:fillRect/>
            </a:stretch>
          </p:blipFill>
          <p:spPr>
            <a:xfrm>
              <a:off x="7556528" y="143933"/>
              <a:ext cx="1375800" cy="249498"/>
            </a:xfrm>
            <a:prstGeom prst="rect">
              <a:avLst/>
            </a:prstGeom>
          </p:spPr>
        </p:pic>
      </p:grpSp>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501" t="16646" r="6379" b="14116"/>
          <a:stretch/>
        </p:blipFill>
        <p:spPr bwMode="auto">
          <a:xfrm>
            <a:off x="587072" y="1637047"/>
            <a:ext cx="7969855" cy="356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7035" t="9914" r="6094" b="13793"/>
          <a:stretch/>
        </p:blipFill>
        <p:spPr bwMode="auto">
          <a:xfrm>
            <a:off x="395536" y="1637047"/>
            <a:ext cx="8536792" cy="42151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323528" y="1143000"/>
            <a:ext cx="7905989" cy="3048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a:solidFill>
                  <a:srgbClr val="FF4B00"/>
                </a:solidFill>
                <a:latin typeface="Calibri"/>
                <a:cs typeface="Calibri"/>
              </a:rPr>
              <a:t>Scientific article of TEDI project</a:t>
            </a:r>
          </a:p>
        </p:txBody>
      </p:sp>
      <p:sp>
        <p:nvSpPr>
          <p:cNvPr id="2" name="Rectángulo 1">
            <a:extLst>
              <a:ext uri="{FF2B5EF4-FFF2-40B4-BE49-F238E27FC236}">
                <a16:creationId xmlns:a16="http://schemas.microsoft.com/office/drawing/2014/main" id="{3501BEC1-5403-438D-A74C-A2EB01898189}"/>
              </a:ext>
            </a:extLst>
          </p:cNvPr>
          <p:cNvSpPr/>
          <p:nvPr/>
        </p:nvSpPr>
        <p:spPr>
          <a:xfrm>
            <a:off x="395536" y="6054791"/>
            <a:ext cx="8536792" cy="400110"/>
          </a:xfrm>
          <a:prstGeom prst="rect">
            <a:avLst/>
          </a:prstGeom>
        </p:spPr>
        <p:txBody>
          <a:bodyPr wrap="square">
            <a:spAutoFit/>
          </a:bodyPr>
          <a:lstStyle/>
          <a:p>
            <a:r>
              <a:rPr lang="es-ES" sz="2000" dirty="0">
                <a:solidFill>
                  <a:schemeClr val="tx1">
                    <a:lumMod val="65000"/>
                    <a:lumOff val="35000"/>
                  </a:schemeClr>
                </a:solidFill>
              </a:rPr>
              <a:t>60 NPS </a:t>
            </a:r>
            <a:r>
              <a:rPr lang="es-ES" sz="2000" dirty="0" err="1">
                <a:solidFill>
                  <a:schemeClr val="tx1">
                    <a:lumMod val="65000"/>
                    <a:lumOff val="35000"/>
                  </a:schemeClr>
                </a:solidFill>
              </a:rPr>
              <a:t>detected</a:t>
            </a:r>
            <a:r>
              <a:rPr lang="es-ES" sz="2000" dirty="0">
                <a:solidFill>
                  <a:schemeClr val="tx1">
                    <a:lumMod val="65000"/>
                    <a:lumOff val="35000"/>
                  </a:schemeClr>
                </a:solidFill>
              </a:rPr>
              <a:t> </a:t>
            </a:r>
            <a:r>
              <a:rPr lang="es-ES" sz="2000" dirty="0" err="1">
                <a:solidFill>
                  <a:prstClr val="black">
                    <a:lumMod val="65000"/>
                    <a:lumOff val="35000"/>
                  </a:prstClr>
                </a:solidFill>
              </a:rPr>
              <a:t>were</a:t>
            </a:r>
            <a:r>
              <a:rPr lang="es-ES" sz="2000" dirty="0">
                <a:solidFill>
                  <a:prstClr val="black">
                    <a:lumMod val="65000"/>
                    <a:lumOff val="35000"/>
                  </a:prstClr>
                </a:solidFill>
              </a:rPr>
              <a:t> new </a:t>
            </a:r>
            <a:r>
              <a:rPr lang="es-ES" sz="2000" dirty="0" err="1">
                <a:solidFill>
                  <a:schemeClr val="tx1">
                    <a:lumMod val="65000"/>
                    <a:lumOff val="35000"/>
                  </a:schemeClr>
                </a:solidFill>
              </a:rPr>
              <a:t>for</a:t>
            </a:r>
            <a:r>
              <a:rPr lang="es-ES" sz="2000" dirty="0">
                <a:solidFill>
                  <a:schemeClr val="tx1">
                    <a:lumMod val="65000"/>
                    <a:lumOff val="35000"/>
                  </a:schemeClr>
                </a:solidFill>
              </a:rPr>
              <a:t> TEDI </a:t>
            </a:r>
            <a:r>
              <a:rPr lang="es-ES" sz="2000" dirty="0" err="1">
                <a:solidFill>
                  <a:schemeClr val="tx1">
                    <a:lumMod val="65000"/>
                    <a:lumOff val="35000"/>
                  </a:schemeClr>
                </a:solidFill>
              </a:rPr>
              <a:t>members</a:t>
            </a:r>
            <a:r>
              <a:rPr lang="es-ES" sz="2000" dirty="0">
                <a:solidFill>
                  <a:schemeClr val="tx1">
                    <a:lumMod val="65000"/>
                    <a:lumOff val="35000"/>
                  </a:schemeClr>
                </a:solidFill>
              </a:rPr>
              <a:t> </a:t>
            </a:r>
            <a:r>
              <a:rPr lang="es-ES" sz="2000" dirty="0" err="1">
                <a:solidFill>
                  <a:schemeClr val="tx1">
                    <a:lumMod val="65000"/>
                    <a:lumOff val="35000"/>
                  </a:schemeClr>
                </a:solidFill>
              </a:rPr>
              <a:t>during</a:t>
            </a:r>
            <a:r>
              <a:rPr lang="es-ES" sz="2000" dirty="0">
                <a:solidFill>
                  <a:schemeClr val="tx1">
                    <a:lumMod val="65000"/>
                    <a:lumOff val="35000"/>
                  </a:schemeClr>
                </a:solidFill>
              </a:rPr>
              <a:t> </a:t>
            </a:r>
            <a:r>
              <a:rPr lang="es-ES" sz="2000" dirty="0" err="1">
                <a:solidFill>
                  <a:schemeClr val="tx1">
                    <a:lumMod val="65000"/>
                    <a:lumOff val="35000"/>
                  </a:schemeClr>
                </a:solidFill>
              </a:rPr>
              <a:t>these</a:t>
            </a:r>
            <a:r>
              <a:rPr lang="es-ES" sz="2000" dirty="0">
                <a:solidFill>
                  <a:schemeClr val="tx1">
                    <a:lumMod val="65000"/>
                    <a:lumOff val="35000"/>
                  </a:schemeClr>
                </a:solidFill>
              </a:rPr>
              <a:t> 3 </a:t>
            </a:r>
            <a:r>
              <a:rPr lang="es-ES" sz="2000" dirty="0" err="1">
                <a:solidFill>
                  <a:schemeClr val="tx1">
                    <a:lumMod val="65000"/>
                    <a:lumOff val="35000"/>
                  </a:schemeClr>
                </a:solidFill>
              </a:rPr>
              <a:t>years</a:t>
            </a:r>
            <a:r>
              <a:rPr lang="es-ES" sz="2000" dirty="0">
                <a:solidFill>
                  <a:schemeClr val="tx1">
                    <a:lumMod val="65000"/>
                    <a:lumOff val="35000"/>
                  </a:schemeClr>
                </a:solidFill>
              </a:rPr>
              <a:t> </a:t>
            </a:r>
            <a:r>
              <a:rPr lang="es-ES" sz="2000" dirty="0" err="1">
                <a:solidFill>
                  <a:schemeClr val="tx1">
                    <a:lumMod val="65000"/>
                    <a:lumOff val="35000"/>
                  </a:schemeClr>
                </a:solidFill>
              </a:rPr>
              <a:t>of</a:t>
            </a:r>
            <a:r>
              <a:rPr lang="es-ES" sz="2000" dirty="0">
                <a:solidFill>
                  <a:schemeClr val="tx1">
                    <a:lumMod val="65000"/>
                    <a:lumOff val="35000"/>
                  </a:schemeClr>
                </a:solidFill>
              </a:rPr>
              <a:t> </a:t>
            </a:r>
            <a:r>
              <a:rPr lang="es-ES" sz="2000" dirty="0" err="1">
                <a:solidFill>
                  <a:schemeClr val="tx1">
                    <a:lumMod val="65000"/>
                    <a:lumOff val="35000"/>
                  </a:schemeClr>
                </a:solidFill>
              </a:rPr>
              <a:t>project</a:t>
            </a:r>
            <a:endParaRPr lang="es-ES" sz="2000" dirty="0">
              <a:solidFill>
                <a:schemeClr val="tx1">
                  <a:lumMod val="65000"/>
                  <a:lumOff val="35000"/>
                </a:schemeClr>
              </a:solidFill>
            </a:endParaRPr>
          </a:p>
        </p:txBody>
      </p:sp>
      <p:pic>
        <p:nvPicPr>
          <p:cNvPr id="11" name="Picture 2" descr="http://www.safernightlife.org/theme/images/safer_logo_alpha.png">
            <a:extLst>
              <a:ext uri="{FF2B5EF4-FFF2-40B4-BE49-F238E27FC236}">
                <a16:creationId xmlns:a16="http://schemas.microsoft.com/office/drawing/2014/main" id="{00EFE4C9-6521-40EE-ABC4-01D3BE22B9D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9467"/>
          <a:stretch/>
        </p:blipFill>
        <p:spPr bwMode="auto">
          <a:xfrm>
            <a:off x="248725" y="52535"/>
            <a:ext cx="2163035" cy="37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7716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grpSp>
        <p:nvGrpSpPr>
          <p:cNvPr id="6" name="Group 11"/>
          <p:cNvGrpSpPr/>
          <p:nvPr/>
        </p:nvGrpSpPr>
        <p:grpSpPr>
          <a:xfrm>
            <a:off x="0" y="0"/>
            <a:ext cx="9144000" cy="457200"/>
            <a:chOff x="0" y="0"/>
            <a:chExt cx="9144000" cy="457200"/>
          </a:xfrm>
        </p:grpSpPr>
        <p:sp>
          <p:nvSpPr>
            <p:cNvPr id="9" name="Rectangle 23"/>
            <p:cNvSpPr/>
            <p:nvPr/>
          </p:nvSpPr>
          <p:spPr>
            <a:xfrm>
              <a:off x="0" y="0"/>
              <a:ext cx="9144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0" descr="Safer nightlife.png"/>
            <p:cNvPicPr>
              <a:picLocks noChangeAspect="1"/>
            </p:cNvPicPr>
            <p:nvPr/>
          </p:nvPicPr>
          <p:blipFill>
            <a:blip r:embed="rId3"/>
            <a:stretch>
              <a:fillRect/>
            </a:stretch>
          </p:blipFill>
          <p:spPr>
            <a:xfrm>
              <a:off x="7556528" y="143933"/>
              <a:ext cx="1375800" cy="249498"/>
            </a:xfrm>
            <a:prstGeom prst="rect">
              <a:avLst/>
            </a:prstGeom>
          </p:spPr>
        </p:pic>
      </p:grpSp>
      <p:sp>
        <p:nvSpPr>
          <p:cNvPr id="11" name="Title 1"/>
          <p:cNvSpPr txBox="1">
            <a:spLocks/>
          </p:cNvSpPr>
          <p:nvPr/>
        </p:nvSpPr>
        <p:spPr>
          <a:xfrm>
            <a:off x="395536" y="836712"/>
            <a:ext cx="8536792" cy="720080"/>
          </a:xfrm>
          <a:prstGeom prst="rect">
            <a:avLst/>
          </a:prstGeom>
        </p:spPr>
        <p:txBody>
          <a:bodyP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b="1" noProof="0" dirty="0">
                <a:solidFill>
                  <a:srgbClr val="FF4B00"/>
                </a:solidFill>
                <a:latin typeface="Calibri"/>
                <a:ea typeface="+mj-ea"/>
                <a:cs typeface="Calibri"/>
              </a:rPr>
              <a:t>New European Drug Checking services are appearing…</a:t>
            </a:r>
            <a:br>
              <a:rPr kumimoji="0" lang="en-US" sz="2800" b="1" i="0" u="none" strike="noStrike" kern="1200" cap="none" spc="0" normalizeH="0" baseline="0" noProof="0" dirty="0">
                <a:ln>
                  <a:noFill/>
                </a:ln>
                <a:solidFill>
                  <a:srgbClr val="FF4B00"/>
                </a:solidFill>
                <a:effectLst/>
                <a:uLnTx/>
                <a:uFillTx/>
                <a:latin typeface="Calibri"/>
                <a:ea typeface="+mj-ea"/>
                <a:cs typeface="Calibri"/>
              </a:rPr>
            </a:br>
            <a:endParaRPr kumimoji="0" lang="en-US" sz="2800" b="1" i="0" u="none" strike="noStrike" kern="1200" cap="none" spc="0" normalizeH="0" baseline="0" noProof="0" dirty="0">
              <a:ln>
                <a:noFill/>
              </a:ln>
              <a:solidFill>
                <a:srgbClr val="FF4B00"/>
              </a:solidFill>
              <a:effectLst/>
              <a:uLnTx/>
              <a:uFillTx/>
              <a:latin typeface="Calibri"/>
              <a:ea typeface="+mj-ea"/>
              <a:cs typeface="Calibri"/>
            </a:endParaRPr>
          </a:p>
        </p:txBody>
      </p:sp>
      <p:pic>
        <p:nvPicPr>
          <p:cNvPr id="15" name="Picture 2" descr="http://www.safernightlife.org/theme/images/safer_logo_alpha.png">
            <a:extLst>
              <a:ext uri="{FF2B5EF4-FFF2-40B4-BE49-F238E27FC236}">
                <a16:creationId xmlns:a16="http://schemas.microsoft.com/office/drawing/2014/main" id="{BC7AEDC0-F5FB-41D3-907E-8E1D922445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9467"/>
          <a:stretch/>
        </p:blipFill>
        <p:spPr bwMode="auto">
          <a:xfrm>
            <a:off x="248725" y="52535"/>
            <a:ext cx="2163035" cy="37770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safernightlife.org/assets/images/DC.jpg">
            <a:extLst>
              <a:ext uri="{FF2B5EF4-FFF2-40B4-BE49-F238E27FC236}">
                <a16:creationId xmlns:a16="http://schemas.microsoft.com/office/drawing/2014/main" id="{CA2948C2-257D-41F8-90F9-8D4A6289FD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4558" y="1522648"/>
            <a:ext cx="5854884" cy="5093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55843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grpSp>
        <p:nvGrpSpPr>
          <p:cNvPr id="6" name="Group 11"/>
          <p:cNvGrpSpPr/>
          <p:nvPr/>
        </p:nvGrpSpPr>
        <p:grpSpPr>
          <a:xfrm>
            <a:off x="0" y="0"/>
            <a:ext cx="9144000" cy="457200"/>
            <a:chOff x="0" y="0"/>
            <a:chExt cx="9144000" cy="457200"/>
          </a:xfrm>
        </p:grpSpPr>
        <p:sp>
          <p:nvSpPr>
            <p:cNvPr id="9" name="Rectangle 23"/>
            <p:cNvSpPr/>
            <p:nvPr/>
          </p:nvSpPr>
          <p:spPr>
            <a:xfrm>
              <a:off x="0" y="0"/>
              <a:ext cx="9144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0" descr="Safer nightlife.png"/>
            <p:cNvPicPr>
              <a:picLocks noChangeAspect="1"/>
            </p:cNvPicPr>
            <p:nvPr/>
          </p:nvPicPr>
          <p:blipFill>
            <a:blip r:embed="rId3"/>
            <a:stretch>
              <a:fillRect/>
            </a:stretch>
          </p:blipFill>
          <p:spPr>
            <a:xfrm>
              <a:off x="7556528" y="143933"/>
              <a:ext cx="1375800" cy="249498"/>
            </a:xfrm>
            <a:prstGeom prst="rect">
              <a:avLst/>
            </a:prstGeom>
          </p:spPr>
        </p:pic>
      </p:grpSp>
      <p:sp>
        <p:nvSpPr>
          <p:cNvPr id="11" name="Title 1"/>
          <p:cNvSpPr txBox="1">
            <a:spLocks/>
          </p:cNvSpPr>
          <p:nvPr/>
        </p:nvSpPr>
        <p:spPr>
          <a:xfrm>
            <a:off x="395536" y="836712"/>
            <a:ext cx="8536792" cy="720080"/>
          </a:xfrm>
          <a:prstGeom prst="rect">
            <a:avLst/>
          </a:prstGeom>
        </p:spPr>
        <p:txBody>
          <a:bodyP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dirty="0">
                <a:ln>
                  <a:noFill/>
                </a:ln>
                <a:solidFill>
                  <a:srgbClr val="FF4B00"/>
                </a:solidFill>
                <a:effectLst/>
                <a:uLnTx/>
                <a:uFillTx/>
                <a:latin typeface="Calibri"/>
                <a:ea typeface="+mj-ea"/>
                <a:cs typeface="Calibri"/>
              </a:rPr>
              <a:t>Type of drugs </a:t>
            </a:r>
            <a:r>
              <a:rPr kumimoji="0" lang="en-US" sz="2800" b="1" i="0" u="none" strike="noStrike" kern="1200" cap="none" spc="0" normalizeH="0" baseline="0" dirty="0" err="1">
                <a:ln>
                  <a:noFill/>
                </a:ln>
                <a:solidFill>
                  <a:srgbClr val="FF4B00"/>
                </a:solidFill>
                <a:effectLst/>
                <a:uLnTx/>
                <a:uFillTx/>
                <a:latin typeface="Calibri"/>
                <a:ea typeface="+mj-ea"/>
                <a:cs typeface="Calibri"/>
              </a:rPr>
              <a:t>analysed</a:t>
            </a:r>
            <a:r>
              <a:rPr kumimoji="0" lang="en-US" sz="2800" b="1" i="0" u="none" strike="noStrike" kern="1200" cap="none" spc="0" normalizeH="0" baseline="0" dirty="0">
                <a:ln>
                  <a:noFill/>
                </a:ln>
                <a:solidFill>
                  <a:srgbClr val="FF4B00"/>
                </a:solidFill>
                <a:effectLst/>
                <a:uLnTx/>
                <a:uFillTx/>
                <a:latin typeface="Calibri"/>
                <a:ea typeface="+mj-ea"/>
                <a:cs typeface="Calibri"/>
              </a:rPr>
              <a:t> </a:t>
            </a:r>
            <a:r>
              <a:rPr lang="en-US" sz="2800" b="1" dirty="0">
                <a:solidFill>
                  <a:srgbClr val="FF4B00"/>
                </a:solidFill>
                <a:latin typeface="Calibri"/>
                <a:ea typeface="+mj-ea"/>
                <a:cs typeface="Calibri"/>
              </a:rPr>
              <a:t>from 2014 to 2016</a:t>
            </a:r>
            <a:br>
              <a:rPr kumimoji="0" lang="en-US" sz="2800" b="1" i="0" u="none" strike="noStrike" kern="1200" cap="none" spc="0" normalizeH="0" baseline="0" noProof="0" dirty="0">
                <a:ln>
                  <a:noFill/>
                </a:ln>
                <a:solidFill>
                  <a:srgbClr val="FF4B00"/>
                </a:solidFill>
                <a:effectLst/>
                <a:uLnTx/>
                <a:uFillTx/>
                <a:latin typeface="Calibri"/>
                <a:ea typeface="+mj-ea"/>
                <a:cs typeface="Calibri"/>
              </a:rPr>
            </a:br>
            <a:endParaRPr kumimoji="0" lang="en-US" sz="2800" b="1" i="0" u="none" strike="noStrike" kern="1200" cap="none" spc="0" normalizeH="0" baseline="0" noProof="0" dirty="0">
              <a:ln>
                <a:noFill/>
              </a:ln>
              <a:solidFill>
                <a:srgbClr val="FF4B00"/>
              </a:solidFill>
              <a:effectLst/>
              <a:uLnTx/>
              <a:uFillTx/>
              <a:latin typeface="Calibri"/>
              <a:ea typeface="+mj-ea"/>
              <a:cs typeface="Calibri"/>
            </a:endParaRPr>
          </a:p>
        </p:txBody>
      </p:sp>
      <p:pic>
        <p:nvPicPr>
          <p:cNvPr id="3" name="Imagen 2">
            <a:extLst>
              <a:ext uri="{FF2B5EF4-FFF2-40B4-BE49-F238E27FC236}">
                <a16:creationId xmlns:a16="http://schemas.microsoft.com/office/drawing/2014/main" id="{826BBFB6-21E7-4F24-A860-BA0DDFB2DEB9}"/>
              </a:ext>
            </a:extLst>
          </p:cNvPr>
          <p:cNvPicPr>
            <a:picLocks noChangeAspect="1"/>
          </p:cNvPicPr>
          <p:nvPr/>
        </p:nvPicPr>
        <p:blipFill>
          <a:blip r:embed="rId4"/>
          <a:stretch>
            <a:fillRect/>
          </a:stretch>
        </p:blipFill>
        <p:spPr>
          <a:xfrm>
            <a:off x="383787" y="2204864"/>
            <a:ext cx="8394627" cy="3989876"/>
          </a:xfrm>
          <a:prstGeom prst="rect">
            <a:avLst/>
          </a:prstGeom>
          <a:ln>
            <a:noFill/>
          </a:ln>
          <a:effectLst>
            <a:outerShdw blurRad="292100" dist="139700" dir="2700000" algn="tl" rotWithShape="0">
              <a:srgbClr val="333333">
                <a:alpha val="65000"/>
              </a:srgbClr>
            </a:outerShdw>
          </a:effectLst>
        </p:spPr>
      </p:pic>
      <p:pic>
        <p:nvPicPr>
          <p:cNvPr id="14" name="Picture 2" descr="http://www.safernightlife.org/theme/images/safer_logo_alpha.png">
            <a:extLst>
              <a:ext uri="{FF2B5EF4-FFF2-40B4-BE49-F238E27FC236}">
                <a16:creationId xmlns:a16="http://schemas.microsoft.com/office/drawing/2014/main" id="{09594BA8-6CDC-4F3A-B5AB-1A71846830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9467"/>
          <a:stretch/>
        </p:blipFill>
        <p:spPr bwMode="auto">
          <a:xfrm>
            <a:off x="248725" y="52535"/>
            <a:ext cx="2163035" cy="37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33595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grpSp>
        <p:nvGrpSpPr>
          <p:cNvPr id="6" name="Group 11"/>
          <p:cNvGrpSpPr/>
          <p:nvPr/>
        </p:nvGrpSpPr>
        <p:grpSpPr>
          <a:xfrm>
            <a:off x="0" y="0"/>
            <a:ext cx="9144000" cy="457200"/>
            <a:chOff x="0" y="0"/>
            <a:chExt cx="9144000" cy="457200"/>
          </a:xfrm>
        </p:grpSpPr>
        <p:sp>
          <p:nvSpPr>
            <p:cNvPr id="9" name="Rectangle 23"/>
            <p:cNvSpPr/>
            <p:nvPr/>
          </p:nvSpPr>
          <p:spPr>
            <a:xfrm>
              <a:off x="0" y="0"/>
              <a:ext cx="9144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0" descr="Safer nightlife.png"/>
            <p:cNvPicPr>
              <a:picLocks noChangeAspect="1"/>
            </p:cNvPicPr>
            <p:nvPr/>
          </p:nvPicPr>
          <p:blipFill>
            <a:blip r:embed="rId3"/>
            <a:stretch>
              <a:fillRect/>
            </a:stretch>
          </p:blipFill>
          <p:spPr>
            <a:xfrm>
              <a:off x="7556528" y="143933"/>
              <a:ext cx="1375800" cy="249498"/>
            </a:xfrm>
            <a:prstGeom prst="rect">
              <a:avLst/>
            </a:prstGeom>
          </p:spPr>
        </p:pic>
      </p:grpSp>
      <p:sp>
        <p:nvSpPr>
          <p:cNvPr id="11" name="Title 1"/>
          <p:cNvSpPr txBox="1">
            <a:spLocks/>
          </p:cNvSpPr>
          <p:nvPr/>
        </p:nvSpPr>
        <p:spPr>
          <a:xfrm>
            <a:off x="395536" y="836712"/>
            <a:ext cx="8536792" cy="720080"/>
          </a:xfrm>
          <a:prstGeom prst="rect">
            <a:avLst/>
          </a:prstGeom>
        </p:spPr>
        <p:txBody>
          <a:bodyP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b="1" noProof="0" dirty="0">
                <a:solidFill>
                  <a:srgbClr val="FF4B00"/>
                </a:solidFill>
                <a:latin typeface="Calibri"/>
                <a:ea typeface="+mj-ea"/>
                <a:cs typeface="Calibri"/>
              </a:rPr>
              <a:t>A</a:t>
            </a:r>
            <a:r>
              <a:rPr lang="en-US" sz="2800" b="1" dirty="0" err="1">
                <a:solidFill>
                  <a:srgbClr val="FF4B00"/>
                </a:solidFill>
                <a:latin typeface="Calibri"/>
                <a:ea typeface="+mj-ea"/>
                <a:cs typeface="Calibri"/>
              </a:rPr>
              <a:t>nalysis</a:t>
            </a:r>
            <a:r>
              <a:rPr lang="en-US" sz="2800" b="1" dirty="0">
                <a:solidFill>
                  <a:srgbClr val="FF4B00"/>
                </a:solidFill>
                <a:latin typeface="Calibri"/>
                <a:ea typeface="+mj-ea"/>
                <a:cs typeface="Calibri"/>
              </a:rPr>
              <a:t> of MDMA 2014-2016</a:t>
            </a:r>
            <a:br>
              <a:rPr kumimoji="0" lang="en-US" sz="2800" b="1" i="0" u="none" strike="noStrike" kern="1200" cap="none" spc="0" normalizeH="0" baseline="0" noProof="0" dirty="0">
                <a:ln>
                  <a:noFill/>
                </a:ln>
                <a:solidFill>
                  <a:srgbClr val="FF4B00"/>
                </a:solidFill>
                <a:effectLst/>
                <a:uLnTx/>
                <a:uFillTx/>
                <a:latin typeface="Calibri"/>
                <a:ea typeface="+mj-ea"/>
                <a:cs typeface="Calibri"/>
              </a:rPr>
            </a:br>
            <a:endParaRPr kumimoji="0" lang="en-US" sz="2800" b="1" i="0" u="none" strike="noStrike" kern="1200" cap="none" spc="0" normalizeH="0" baseline="0" noProof="0" dirty="0">
              <a:ln>
                <a:noFill/>
              </a:ln>
              <a:solidFill>
                <a:srgbClr val="FF4B00"/>
              </a:solidFill>
              <a:effectLst/>
              <a:uLnTx/>
              <a:uFillTx/>
              <a:latin typeface="Calibri"/>
              <a:ea typeface="+mj-ea"/>
              <a:cs typeface="Calibri"/>
            </a:endParaRPr>
          </a:p>
        </p:txBody>
      </p:sp>
      <p:pic>
        <p:nvPicPr>
          <p:cNvPr id="2" name="Imagen 1">
            <a:extLst>
              <a:ext uri="{FF2B5EF4-FFF2-40B4-BE49-F238E27FC236}">
                <a16:creationId xmlns:a16="http://schemas.microsoft.com/office/drawing/2014/main" id="{18445B27-2A90-49AF-B084-0C88D5B11674}"/>
              </a:ext>
            </a:extLst>
          </p:cNvPr>
          <p:cNvPicPr>
            <a:picLocks noChangeAspect="1"/>
          </p:cNvPicPr>
          <p:nvPr/>
        </p:nvPicPr>
        <p:blipFill>
          <a:blip r:embed="rId4"/>
          <a:stretch>
            <a:fillRect/>
          </a:stretch>
        </p:blipFill>
        <p:spPr>
          <a:xfrm>
            <a:off x="4602678" y="2564904"/>
            <a:ext cx="4545785" cy="2755631"/>
          </a:xfrm>
          <a:prstGeom prst="rect">
            <a:avLst/>
          </a:prstGeom>
          <a:ln>
            <a:noFill/>
          </a:ln>
          <a:effectLst>
            <a:outerShdw blurRad="292100" dist="139700" dir="2700000" algn="tl" rotWithShape="0">
              <a:srgbClr val="333333">
                <a:alpha val="65000"/>
              </a:srgbClr>
            </a:outerShdw>
          </a:effectLst>
        </p:spPr>
      </p:pic>
      <p:pic>
        <p:nvPicPr>
          <p:cNvPr id="3" name="Imagen 2">
            <a:extLst>
              <a:ext uri="{FF2B5EF4-FFF2-40B4-BE49-F238E27FC236}">
                <a16:creationId xmlns:a16="http://schemas.microsoft.com/office/drawing/2014/main" id="{836474F6-3C8B-439E-9F89-99048798BBFD}"/>
              </a:ext>
            </a:extLst>
          </p:cNvPr>
          <p:cNvPicPr>
            <a:picLocks noChangeAspect="1"/>
          </p:cNvPicPr>
          <p:nvPr/>
        </p:nvPicPr>
        <p:blipFill>
          <a:blip r:embed="rId5"/>
          <a:stretch>
            <a:fillRect/>
          </a:stretch>
        </p:blipFill>
        <p:spPr>
          <a:xfrm>
            <a:off x="-12589" y="2564904"/>
            <a:ext cx="4584589" cy="2755631"/>
          </a:xfrm>
          <a:prstGeom prst="rect">
            <a:avLst/>
          </a:prstGeom>
          <a:ln>
            <a:noFill/>
          </a:ln>
          <a:effectLst>
            <a:outerShdw blurRad="292100" dist="139700" dir="2700000" algn="tl" rotWithShape="0">
              <a:srgbClr val="333333">
                <a:alpha val="65000"/>
              </a:srgbClr>
            </a:outerShdw>
          </a:effectLst>
        </p:spPr>
      </p:pic>
      <p:pic>
        <p:nvPicPr>
          <p:cNvPr id="14" name="Picture 2" descr="http://www.safernightlife.org/theme/images/safer_logo_alpha.png">
            <a:extLst>
              <a:ext uri="{FF2B5EF4-FFF2-40B4-BE49-F238E27FC236}">
                <a16:creationId xmlns:a16="http://schemas.microsoft.com/office/drawing/2014/main" id="{3F47923E-E018-40A7-8C0F-0C6F45C5D70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9467"/>
          <a:stretch/>
        </p:blipFill>
        <p:spPr bwMode="auto">
          <a:xfrm>
            <a:off x="248725" y="52535"/>
            <a:ext cx="2163035" cy="37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40549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grpSp>
        <p:nvGrpSpPr>
          <p:cNvPr id="6" name="Group 11"/>
          <p:cNvGrpSpPr/>
          <p:nvPr/>
        </p:nvGrpSpPr>
        <p:grpSpPr>
          <a:xfrm>
            <a:off x="0" y="0"/>
            <a:ext cx="9144000" cy="457200"/>
            <a:chOff x="0" y="0"/>
            <a:chExt cx="9144000" cy="457200"/>
          </a:xfrm>
        </p:grpSpPr>
        <p:sp>
          <p:nvSpPr>
            <p:cNvPr id="9" name="Rectangle 23"/>
            <p:cNvSpPr/>
            <p:nvPr/>
          </p:nvSpPr>
          <p:spPr>
            <a:xfrm>
              <a:off x="0" y="0"/>
              <a:ext cx="9144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0" descr="Safer nightlife.png"/>
            <p:cNvPicPr>
              <a:picLocks noChangeAspect="1"/>
            </p:cNvPicPr>
            <p:nvPr/>
          </p:nvPicPr>
          <p:blipFill>
            <a:blip r:embed="rId3"/>
            <a:stretch>
              <a:fillRect/>
            </a:stretch>
          </p:blipFill>
          <p:spPr>
            <a:xfrm>
              <a:off x="7556528" y="143933"/>
              <a:ext cx="1375800" cy="249498"/>
            </a:xfrm>
            <a:prstGeom prst="rect">
              <a:avLst/>
            </a:prstGeom>
          </p:spPr>
        </p:pic>
      </p:grpSp>
      <p:sp>
        <p:nvSpPr>
          <p:cNvPr id="11" name="Title 1"/>
          <p:cNvSpPr txBox="1">
            <a:spLocks/>
          </p:cNvSpPr>
          <p:nvPr/>
        </p:nvSpPr>
        <p:spPr>
          <a:xfrm>
            <a:off x="715728" y="836712"/>
            <a:ext cx="8536792" cy="720080"/>
          </a:xfrm>
          <a:prstGeom prst="rect">
            <a:avLst/>
          </a:prstGeom>
        </p:spPr>
        <p:txBody>
          <a:bodyP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b="1" dirty="0">
                <a:solidFill>
                  <a:srgbClr val="FF4B00"/>
                </a:solidFill>
                <a:latin typeface="Calibri"/>
                <a:ea typeface="+mj-ea"/>
                <a:cs typeface="Calibri"/>
              </a:rPr>
              <a:t>TRENDS IN NPS </a:t>
            </a:r>
            <a:br>
              <a:rPr kumimoji="0" lang="en-US" sz="2800" b="1" i="0" u="none" strike="noStrike" kern="1200" cap="none" spc="0" normalizeH="0" baseline="0" noProof="0" dirty="0">
                <a:ln>
                  <a:noFill/>
                </a:ln>
                <a:solidFill>
                  <a:srgbClr val="FF4B00"/>
                </a:solidFill>
                <a:effectLst/>
                <a:uLnTx/>
                <a:uFillTx/>
                <a:latin typeface="Calibri"/>
                <a:ea typeface="+mj-ea"/>
                <a:cs typeface="Calibri"/>
              </a:rPr>
            </a:br>
            <a:endParaRPr kumimoji="0" lang="en-US" sz="2800" b="1" i="0" u="none" strike="noStrike" kern="1200" cap="none" spc="0" normalizeH="0" baseline="0" noProof="0" dirty="0">
              <a:ln>
                <a:noFill/>
              </a:ln>
              <a:solidFill>
                <a:srgbClr val="FF4B00"/>
              </a:solidFill>
              <a:effectLst/>
              <a:uLnTx/>
              <a:uFillTx/>
              <a:latin typeface="Calibri"/>
              <a:ea typeface="+mj-ea"/>
              <a:cs typeface="Calibri"/>
            </a:endParaRPr>
          </a:p>
        </p:txBody>
      </p:sp>
      <p:sp>
        <p:nvSpPr>
          <p:cNvPr id="2" name="CuadroTexto 1">
            <a:extLst>
              <a:ext uri="{FF2B5EF4-FFF2-40B4-BE49-F238E27FC236}">
                <a16:creationId xmlns:a16="http://schemas.microsoft.com/office/drawing/2014/main" id="{B6DE43B2-0B39-4407-A494-3782B04CC6F6}"/>
              </a:ext>
            </a:extLst>
          </p:cNvPr>
          <p:cNvSpPr txBox="1"/>
          <p:nvPr/>
        </p:nvSpPr>
        <p:spPr>
          <a:xfrm>
            <a:off x="755576" y="1844824"/>
            <a:ext cx="7632848" cy="5078313"/>
          </a:xfrm>
          <a:prstGeom prst="rect">
            <a:avLst/>
          </a:prstGeom>
          <a:noFill/>
        </p:spPr>
        <p:txBody>
          <a:bodyPr wrap="square" rtlCol="0">
            <a:spAutoFit/>
          </a:bodyPr>
          <a:lstStyle/>
          <a:p>
            <a:r>
              <a:rPr lang="en-US" b="1" dirty="0">
                <a:solidFill>
                  <a:schemeClr val="tx1">
                    <a:lumMod val="65000"/>
                    <a:lumOff val="35000"/>
                  </a:schemeClr>
                </a:solidFill>
              </a:rPr>
              <a:t>There is an increasing trend of NPS used as an adulterant in classic drugs</a:t>
            </a:r>
            <a:endParaRPr lang="en-US" dirty="0">
              <a:solidFill>
                <a:schemeClr val="tx1">
                  <a:lumMod val="65000"/>
                  <a:lumOff val="35000"/>
                </a:schemeClr>
              </a:solidFill>
            </a:endParaRPr>
          </a:p>
          <a:p>
            <a:endParaRPr lang="en-US" dirty="0">
              <a:solidFill>
                <a:schemeClr val="tx1">
                  <a:lumMod val="65000"/>
                  <a:lumOff val="35000"/>
                </a:schemeClr>
              </a:solidFill>
            </a:endParaRPr>
          </a:p>
          <a:p>
            <a:r>
              <a:rPr lang="en-US" dirty="0">
                <a:solidFill>
                  <a:schemeClr val="tx1">
                    <a:lumMod val="65000"/>
                    <a:lumOff val="35000"/>
                  </a:schemeClr>
                </a:solidFill>
              </a:rPr>
              <a:t>10% of samples (DIMS 2016)</a:t>
            </a:r>
          </a:p>
          <a:p>
            <a:endParaRPr lang="en-US" dirty="0">
              <a:solidFill>
                <a:schemeClr val="tx1">
                  <a:lumMod val="65000"/>
                  <a:lumOff val="35000"/>
                </a:schemeClr>
              </a:solidFill>
            </a:endParaRPr>
          </a:p>
          <a:p>
            <a:r>
              <a:rPr lang="en-US" dirty="0">
                <a:solidFill>
                  <a:schemeClr val="tx1">
                    <a:lumMod val="65000"/>
                    <a:lumOff val="35000"/>
                  </a:schemeClr>
                </a:solidFill>
              </a:rPr>
              <a:t>Powerful substances such as alpha-PVP (EC 2017)</a:t>
            </a:r>
          </a:p>
          <a:p>
            <a:pPr marL="285750" indent="-285750">
              <a:buFontTx/>
              <a:buChar char="-"/>
            </a:pPr>
            <a:endParaRPr lang="en-US" dirty="0">
              <a:solidFill>
                <a:schemeClr val="tx1">
                  <a:lumMod val="65000"/>
                  <a:lumOff val="35000"/>
                </a:schemeClr>
              </a:solidFill>
            </a:endParaRPr>
          </a:p>
          <a:p>
            <a:pPr marL="285750" indent="-285750">
              <a:buFontTx/>
              <a:buChar char="-"/>
            </a:pPr>
            <a:endParaRPr lang="en-US" dirty="0">
              <a:solidFill>
                <a:schemeClr val="tx1">
                  <a:lumMod val="65000"/>
                  <a:lumOff val="35000"/>
                </a:schemeClr>
              </a:solidFill>
            </a:endParaRPr>
          </a:p>
          <a:p>
            <a:pPr marL="285750" indent="-285750">
              <a:buFontTx/>
              <a:buChar char="-"/>
            </a:pPr>
            <a:endParaRPr lang="en-US" dirty="0">
              <a:solidFill>
                <a:schemeClr val="tx1">
                  <a:lumMod val="65000"/>
                  <a:lumOff val="35000"/>
                </a:schemeClr>
              </a:solidFill>
            </a:endParaRPr>
          </a:p>
          <a:p>
            <a:endParaRPr lang="en-US" dirty="0">
              <a:solidFill>
                <a:schemeClr val="tx1">
                  <a:lumMod val="65000"/>
                  <a:lumOff val="35000"/>
                </a:schemeClr>
              </a:solidFill>
            </a:endParaRPr>
          </a:p>
          <a:p>
            <a:endParaRPr lang="en-US" dirty="0">
              <a:solidFill>
                <a:schemeClr val="tx1">
                  <a:lumMod val="65000"/>
                  <a:lumOff val="35000"/>
                </a:schemeClr>
              </a:solidFill>
            </a:endParaRPr>
          </a:p>
          <a:p>
            <a:endParaRPr lang="en-US" dirty="0">
              <a:solidFill>
                <a:schemeClr val="tx1">
                  <a:lumMod val="65000"/>
                  <a:lumOff val="35000"/>
                </a:schemeClr>
              </a:solidFill>
            </a:endParaRPr>
          </a:p>
          <a:p>
            <a:r>
              <a:rPr lang="en-US" dirty="0">
                <a:solidFill>
                  <a:schemeClr val="tx1">
                    <a:lumMod val="65000"/>
                    <a:lumOff val="35000"/>
                  </a:schemeClr>
                </a:solidFill>
              </a:rPr>
              <a:t> </a:t>
            </a:r>
          </a:p>
          <a:p>
            <a:r>
              <a:rPr lang="en-US" b="1" dirty="0">
                <a:solidFill>
                  <a:schemeClr val="tx1">
                    <a:lumMod val="65000"/>
                    <a:lumOff val="35000"/>
                  </a:schemeClr>
                </a:solidFill>
              </a:rPr>
              <a:t>Increase in variety of NPS detected</a:t>
            </a:r>
          </a:p>
          <a:p>
            <a:r>
              <a:rPr lang="en-US" dirty="0">
                <a:solidFill>
                  <a:schemeClr val="tx1">
                    <a:lumMod val="65000"/>
                    <a:lumOff val="35000"/>
                  </a:schemeClr>
                </a:solidFill>
              </a:rPr>
              <a:t>LEGAL HIGH INHALTSSTOFFE (2016)</a:t>
            </a:r>
          </a:p>
          <a:p>
            <a:r>
              <a:rPr lang="en-US" dirty="0">
                <a:solidFill>
                  <a:schemeClr val="tx1">
                    <a:lumMod val="65000"/>
                    <a:lumOff val="35000"/>
                  </a:schemeClr>
                </a:solidFill>
              </a:rPr>
              <a:t>9 designer Benzodiazepines</a:t>
            </a:r>
          </a:p>
          <a:p>
            <a:r>
              <a:rPr lang="en-US" dirty="0">
                <a:solidFill>
                  <a:schemeClr val="tx1">
                    <a:lumMod val="65000"/>
                    <a:lumOff val="35000"/>
                  </a:schemeClr>
                </a:solidFill>
              </a:rPr>
              <a:t>12 synthetic Opioids</a:t>
            </a:r>
          </a:p>
          <a:p>
            <a:r>
              <a:rPr lang="en-US" dirty="0">
                <a:solidFill>
                  <a:schemeClr val="tx1">
                    <a:lumMod val="65000"/>
                    <a:lumOff val="35000"/>
                  </a:schemeClr>
                </a:solidFill>
              </a:rPr>
              <a:t>In herbal mixtures most relevant ingredient is CUMYL-</a:t>
            </a:r>
            <a:r>
              <a:rPr lang="en-US" dirty="0" err="1">
                <a:solidFill>
                  <a:schemeClr val="tx1">
                    <a:lumMod val="65000"/>
                    <a:lumOff val="35000"/>
                  </a:schemeClr>
                </a:solidFill>
              </a:rPr>
              <a:t>PeGACLONE</a:t>
            </a:r>
            <a:endParaRPr lang="en-US" dirty="0">
              <a:solidFill>
                <a:schemeClr val="tx1">
                  <a:lumMod val="65000"/>
                  <a:lumOff val="35000"/>
                </a:schemeClr>
              </a:solidFill>
            </a:endParaRPr>
          </a:p>
          <a:p>
            <a:endParaRPr lang="es-ES" dirty="0">
              <a:solidFill>
                <a:schemeClr val="tx1">
                  <a:lumMod val="65000"/>
                  <a:lumOff val="35000"/>
                </a:schemeClr>
              </a:solidFill>
            </a:endParaRPr>
          </a:p>
        </p:txBody>
      </p:sp>
      <p:pic>
        <p:nvPicPr>
          <p:cNvPr id="12" name="Picture 1">
            <a:extLst>
              <a:ext uri="{FF2B5EF4-FFF2-40B4-BE49-F238E27FC236}">
                <a16:creationId xmlns:a16="http://schemas.microsoft.com/office/drawing/2014/main" id="{ED79F7C8-6C5F-4DDE-BCE3-0D2FFBE817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281" t="15556" r="38959" b="32129"/>
          <a:stretch/>
        </p:blipFill>
        <p:spPr bwMode="auto">
          <a:xfrm>
            <a:off x="5724128" y="2348880"/>
            <a:ext cx="2880320" cy="37239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3" name="Picture 2" descr="http://www.safernightlife.org/theme/images/safer_logo_alpha.png">
            <a:extLst>
              <a:ext uri="{FF2B5EF4-FFF2-40B4-BE49-F238E27FC236}">
                <a16:creationId xmlns:a16="http://schemas.microsoft.com/office/drawing/2014/main" id="{B80C073E-9AE8-4E2A-AF01-657B5A5202A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9467"/>
          <a:stretch/>
        </p:blipFill>
        <p:spPr bwMode="auto">
          <a:xfrm>
            <a:off x="248725" y="52535"/>
            <a:ext cx="2163035" cy="37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37587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sp>
        <p:nvSpPr>
          <p:cNvPr id="3" name="2 Rectángulo"/>
          <p:cNvSpPr/>
          <p:nvPr/>
        </p:nvSpPr>
        <p:spPr>
          <a:xfrm>
            <a:off x="0" y="2124139"/>
            <a:ext cx="9144000" cy="4401205"/>
          </a:xfrm>
          <a:prstGeom prst="rect">
            <a:avLst/>
          </a:prstGeom>
        </p:spPr>
        <p:txBody>
          <a:bodyPr wrap="square">
            <a:spAutoFit/>
          </a:bodyPr>
          <a:lstStyle/>
          <a:p>
            <a:pPr algn="ctr"/>
            <a:endParaRPr lang="en-US" sz="2800" b="1" dirty="0">
              <a:solidFill>
                <a:schemeClr val="tx1">
                  <a:lumMod val="65000"/>
                  <a:lumOff val="35000"/>
                </a:schemeClr>
              </a:solidFill>
            </a:endParaRPr>
          </a:p>
          <a:p>
            <a:pPr algn="ctr"/>
            <a:endParaRPr lang="en-US" sz="2800" b="1" dirty="0">
              <a:solidFill>
                <a:schemeClr val="tx1">
                  <a:lumMod val="65000"/>
                  <a:lumOff val="35000"/>
                </a:schemeClr>
              </a:solidFill>
            </a:endParaRPr>
          </a:p>
          <a:p>
            <a:pPr algn="ctr"/>
            <a:endParaRPr lang="en-US" sz="2800" b="1" dirty="0">
              <a:solidFill>
                <a:schemeClr val="tx1">
                  <a:lumMod val="65000"/>
                  <a:lumOff val="35000"/>
                </a:schemeClr>
              </a:solidFill>
            </a:endParaRPr>
          </a:p>
          <a:p>
            <a:pPr algn="ctr"/>
            <a:endParaRPr lang="en-US" sz="2800" b="1" dirty="0">
              <a:solidFill>
                <a:schemeClr val="tx1">
                  <a:lumMod val="65000"/>
                  <a:lumOff val="35000"/>
                </a:schemeClr>
              </a:solidFill>
            </a:endParaRPr>
          </a:p>
          <a:p>
            <a:pPr algn="ctr"/>
            <a:r>
              <a:rPr lang="en-US" sz="2800" b="1" dirty="0">
                <a:solidFill>
                  <a:schemeClr val="tx1">
                    <a:lumMod val="65000"/>
                    <a:lumOff val="35000"/>
                  </a:schemeClr>
                </a:solidFill>
                <a:sym typeface="Wingdings" pitchFamily="2" charset="2"/>
              </a:rPr>
              <a:t>THANKS FOR YOUR ATTENTION!</a:t>
            </a:r>
          </a:p>
          <a:p>
            <a:pPr algn="ctr"/>
            <a:endParaRPr lang="en-US" sz="2800" b="1" dirty="0">
              <a:solidFill>
                <a:schemeClr val="tx1">
                  <a:lumMod val="65000"/>
                  <a:lumOff val="35000"/>
                </a:schemeClr>
              </a:solidFill>
              <a:sym typeface="Wingdings" pitchFamily="2" charset="2"/>
            </a:endParaRPr>
          </a:p>
          <a:p>
            <a:pPr algn="ctr"/>
            <a:endParaRPr lang="en-US" sz="2800" b="1" dirty="0">
              <a:solidFill>
                <a:schemeClr val="tx1">
                  <a:lumMod val="65000"/>
                  <a:lumOff val="35000"/>
                </a:schemeClr>
              </a:solidFill>
            </a:endParaRPr>
          </a:p>
          <a:p>
            <a:pPr algn="ctr"/>
            <a:endParaRPr lang="en-US" sz="2800" b="1" dirty="0">
              <a:solidFill>
                <a:schemeClr val="accent6">
                  <a:lumMod val="75000"/>
                </a:schemeClr>
              </a:solidFill>
            </a:endParaRPr>
          </a:p>
          <a:p>
            <a:pPr algn="ctr"/>
            <a:r>
              <a:rPr lang="en-US" sz="2800" b="1" dirty="0">
                <a:solidFill>
                  <a:schemeClr val="accent6">
                    <a:lumMod val="75000"/>
                  </a:schemeClr>
                </a:solidFill>
              </a:rPr>
              <a:t>www.safernightlife.org/tedi</a:t>
            </a:r>
          </a:p>
          <a:p>
            <a:pPr algn="ctr"/>
            <a:r>
              <a:rPr lang="en-US" sz="2800" b="1" dirty="0">
                <a:solidFill>
                  <a:schemeClr val="accent6">
                    <a:lumMod val="75000"/>
                  </a:schemeClr>
                </a:solidFill>
              </a:rPr>
              <a:t>mireia@energycontrol.org</a:t>
            </a:r>
          </a:p>
        </p:txBody>
      </p:sp>
      <p:pic>
        <p:nvPicPr>
          <p:cNvPr id="2" name="Imagen 1"/>
          <p:cNvPicPr>
            <a:picLocks noChangeAspect="1"/>
          </p:cNvPicPr>
          <p:nvPr/>
        </p:nvPicPr>
        <p:blipFill rotWithShape="1">
          <a:blip r:embed="rId2"/>
          <a:srcRect l="31184" t="35235" r="51659" b="58859"/>
          <a:stretch/>
        </p:blipFill>
        <p:spPr>
          <a:xfrm>
            <a:off x="2425908" y="2636912"/>
            <a:ext cx="4292183" cy="8307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 descr="http://www.safernightlife.org/theme/images/safer_logo_alpha.png">
            <a:extLst>
              <a:ext uri="{FF2B5EF4-FFF2-40B4-BE49-F238E27FC236}">
                <a16:creationId xmlns:a16="http://schemas.microsoft.com/office/drawing/2014/main" id="{6B377F9C-FF0E-4826-B236-F0DBADB184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3" t="1" r="533" b="-13229"/>
          <a:stretch/>
        </p:blipFill>
        <p:spPr bwMode="auto">
          <a:xfrm>
            <a:off x="1475656" y="548680"/>
            <a:ext cx="5908236" cy="16561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grpSp>
        <p:nvGrpSpPr>
          <p:cNvPr id="12" name="Group 11"/>
          <p:cNvGrpSpPr/>
          <p:nvPr/>
        </p:nvGrpSpPr>
        <p:grpSpPr>
          <a:xfrm>
            <a:off x="0" y="0"/>
            <a:ext cx="9144000" cy="457200"/>
            <a:chOff x="0" y="0"/>
            <a:chExt cx="9144000" cy="457200"/>
          </a:xfrm>
        </p:grpSpPr>
        <p:sp>
          <p:nvSpPr>
            <p:cNvPr id="24" name="Rectangle 23"/>
            <p:cNvSpPr/>
            <p:nvPr/>
          </p:nvSpPr>
          <p:spPr>
            <a:xfrm>
              <a:off x="0" y="0"/>
              <a:ext cx="9144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afer nightlife.png"/>
            <p:cNvPicPr>
              <a:picLocks noChangeAspect="1"/>
            </p:cNvPicPr>
            <p:nvPr/>
          </p:nvPicPr>
          <p:blipFill>
            <a:blip r:embed="rId2"/>
            <a:stretch>
              <a:fillRect/>
            </a:stretch>
          </p:blipFill>
          <p:spPr>
            <a:xfrm>
              <a:off x="7556528" y="143933"/>
              <a:ext cx="1375800" cy="249498"/>
            </a:xfrm>
            <a:prstGeom prst="rect">
              <a:avLst/>
            </a:prstGeom>
          </p:spPr>
        </p:pic>
      </p:grpSp>
      <p:sp>
        <p:nvSpPr>
          <p:cNvPr id="14" name="13 Rectángulo"/>
          <p:cNvSpPr/>
          <p:nvPr/>
        </p:nvSpPr>
        <p:spPr>
          <a:xfrm>
            <a:off x="323528" y="1628800"/>
            <a:ext cx="8703725" cy="5004447"/>
          </a:xfrm>
          <a:prstGeom prst="rect">
            <a:avLst/>
          </a:prstGeom>
        </p:spPr>
        <p:txBody>
          <a:bodyPr wrap="square">
            <a:spAutoFit/>
          </a:bodyPr>
          <a:lstStyle/>
          <a:p>
            <a:pPr marL="457200" indent="-457200">
              <a:lnSpc>
                <a:spcPct val="130000"/>
              </a:lnSpc>
              <a:buFont typeface="Arial" pitchFamily="34" charset="0"/>
              <a:buChar char="•"/>
            </a:pPr>
            <a:r>
              <a:rPr lang="en-US" sz="2800" dirty="0">
                <a:solidFill>
                  <a:schemeClr val="tx1">
                    <a:lumMod val="65000"/>
                    <a:lumOff val="35000"/>
                  </a:schemeClr>
                </a:solidFill>
              </a:rPr>
              <a:t>The term “Drug Checking” (DC) refers to an integrated service that basically enables drug users to have their drugs bought on the grey or black market (e.g., cocaine, ecstasy, GHB, or LSD) chemically </a:t>
            </a:r>
            <a:r>
              <a:rPr lang="en-US" sz="2800" dirty="0" err="1">
                <a:solidFill>
                  <a:schemeClr val="tx1">
                    <a:lumMod val="65000"/>
                    <a:lumOff val="35000"/>
                  </a:schemeClr>
                </a:solidFill>
              </a:rPr>
              <a:t>analysed</a:t>
            </a:r>
            <a:r>
              <a:rPr lang="en-US" sz="2800" dirty="0">
                <a:solidFill>
                  <a:schemeClr val="tx1">
                    <a:lumMod val="65000"/>
                    <a:lumOff val="35000"/>
                  </a:schemeClr>
                </a:solidFill>
              </a:rPr>
              <a:t> as well as to receive advices and - if necessary - consultation and counseling. </a:t>
            </a:r>
            <a:endParaRPr lang="de-CH" sz="2800" dirty="0">
              <a:solidFill>
                <a:schemeClr val="tx1">
                  <a:lumMod val="65000"/>
                  <a:lumOff val="35000"/>
                </a:schemeClr>
              </a:solidFill>
            </a:endParaRPr>
          </a:p>
          <a:p>
            <a:pPr marL="457200" indent="-457200">
              <a:lnSpc>
                <a:spcPct val="120000"/>
              </a:lnSpc>
              <a:buFont typeface="Arial" pitchFamily="34" charset="0"/>
              <a:buChar char="•"/>
            </a:pPr>
            <a:r>
              <a:rPr lang="en-GB" sz="2800" dirty="0">
                <a:solidFill>
                  <a:schemeClr val="tx1">
                    <a:lumMod val="65000"/>
                    <a:lumOff val="35000"/>
                  </a:schemeClr>
                </a:solidFill>
              </a:rPr>
              <a:t>Other terms as are used: Drug Testing, Pill Testing, Testing, Pill Checking. </a:t>
            </a:r>
          </a:p>
          <a:p>
            <a:pPr marL="457200" indent="-457200">
              <a:lnSpc>
                <a:spcPct val="120000"/>
              </a:lnSpc>
              <a:buFont typeface="Arial" pitchFamily="34" charset="0"/>
              <a:buChar char="•"/>
            </a:pPr>
            <a:r>
              <a:rPr lang="fr-CH" sz="2800" dirty="0">
                <a:solidFill>
                  <a:schemeClr val="tx1">
                    <a:lumMod val="65000"/>
                    <a:lumOff val="35000"/>
                  </a:schemeClr>
                </a:solidFill>
              </a:rPr>
              <a:t>TEDI propose as standard the </a:t>
            </a:r>
            <a:r>
              <a:rPr lang="fr-CH" sz="2800" dirty="0" err="1">
                <a:solidFill>
                  <a:schemeClr val="tx1">
                    <a:lumMod val="65000"/>
                    <a:lumOff val="35000"/>
                  </a:schemeClr>
                </a:solidFill>
              </a:rPr>
              <a:t>name</a:t>
            </a:r>
            <a:r>
              <a:rPr lang="fr-CH" sz="2800" dirty="0">
                <a:solidFill>
                  <a:schemeClr val="tx1">
                    <a:lumMod val="65000"/>
                    <a:lumOff val="35000"/>
                  </a:schemeClr>
                </a:solidFill>
              </a:rPr>
              <a:t> of Drug </a:t>
            </a:r>
            <a:r>
              <a:rPr lang="fr-CH" sz="2800" dirty="0" err="1">
                <a:solidFill>
                  <a:schemeClr val="tx1">
                    <a:lumMod val="65000"/>
                    <a:lumOff val="35000"/>
                  </a:schemeClr>
                </a:solidFill>
              </a:rPr>
              <a:t>Checking</a:t>
            </a:r>
            <a:endParaRPr lang="en-US" sz="2800" dirty="0">
              <a:solidFill>
                <a:schemeClr val="tx1">
                  <a:lumMod val="65000"/>
                  <a:lumOff val="35000"/>
                </a:schemeClr>
              </a:solidFill>
            </a:endParaRPr>
          </a:p>
        </p:txBody>
      </p:sp>
      <p:sp>
        <p:nvSpPr>
          <p:cNvPr id="16" name="Title 1"/>
          <p:cNvSpPr>
            <a:spLocks noGrp="1"/>
          </p:cNvSpPr>
          <p:nvPr>
            <p:ph type="ctrTitle"/>
          </p:nvPr>
        </p:nvSpPr>
        <p:spPr>
          <a:xfrm>
            <a:off x="395536" y="1196752"/>
            <a:ext cx="4052216" cy="304800"/>
          </a:xfrm>
        </p:spPr>
        <p:txBody>
          <a:bodyPr>
            <a:noAutofit/>
          </a:bodyPr>
          <a:lstStyle/>
          <a:p>
            <a:pPr algn="l"/>
            <a:r>
              <a:rPr lang="en-US" sz="2800" b="1" dirty="0">
                <a:solidFill>
                  <a:srgbClr val="FF4B00"/>
                </a:solidFill>
                <a:latin typeface="Calibri"/>
                <a:cs typeface="Calibri"/>
              </a:rPr>
              <a:t>Definition</a:t>
            </a:r>
            <a:br>
              <a:rPr lang="en-US" sz="2800" b="1" dirty="0">
                <a:solidFill>
                  <a:srgbClr val="FF4B00"/>
                </a:solidFill>
                <a:latin typeface="Calibri"/>
                <a:cs typeface="Calibri"/>
              </a:rPr>
            </a:br>
            <a:endParaRPr lang="en-US" sz="2800" b="1" dirty="0">
              <a:solidFill>
                <a:srgbClr val="FF4B00"/>
              </a:solidFill>
              <a:latin typeface="Calibri"/>
              <a:cs typeface="Calibri"/>
            </a:endParaRPr>
          </a:p>
        </p:txBody>
      </p:sp>
      <p:pic>
        <p:nvPicPr>
          <p:cNvPr id="9" name="Picture 2" descr="http://www.safernightlife.org/theme/images/safer_logo_alpha.png">
            <a:extLst>
              <a:ext uri="{FF2B5EF4-FFF2-40B4-BE49-F238E27FC236}">
                <a16:creationId xmlns:a16="http://schemas.microsoft.com/office/drawing/2014/main" id="{22B9FFE5-AC17-4F76-9647-5AA2D29BBA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9467"/>
          <a:stretch/>
        </p:blipFill>
        <p:spPr bwMode="auto">
          <a:xfrm>
            <a:off x="248725" y="52535"/>
            <a:ext cx="2163035" cy="3777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0"/>
            <a:ext cx="9144000" cy="457200"/>
            <a:chOff x="0" y="0"/>
            <a:chExt cx="9144000" cy="457200"/>
          </a:xfrm>
        </p:grpSpPr>
        <p:sp>
          <p:nvSpPr>
            <p:cNvPr id="14" name="Rectangle 13"/>
            <p:cNvSpPr/>
            <p:nvPr/>
          </p:nvSpPr>
          <p:spPr>
            <a:xfrm>
              <a:off x="0" y="0"/>
              <a:ext cx="9144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Safer nightlife.png"/>
            <p:cNvPicPr>
              <a:picLocks noChangeAspect="1"/>
            </p:cNvPicPr>
            <p:nvPr/>
          </p:nvPicPr>
          <p:blipFill>
            <a:blip r:embed="rId2"/>
            <a:stretch>
              <a:fillRect/>
            </a:stretch>
          </p:blipFill>
          <p:spPr>
            <a:xfrm>
              <a:off x="7556528" y="143933"/>
              <a:ext cx="1375800" cy="249498"/>
            </a:xfrm>
            <a:prstGeom prst="rect">
              <a:avLst/>
            </a:prstGeom>
          </p:spPr>
        </p:pic>
      </p:grpSp>
      <p:sp>
        <p:nvSpPr>
          <p:cNvPr id="23" name="35 CuadroTexto"/>
          <p:cNvSpPr txBox="1">
            <a:spLocks noChangeArrowheads="1"/>
          </p:cNvSpPr>
          <p:nvPr/>
        </p:nvSpPr>
        <p:spPr bwMode="auto">
          <a:xfrm>
            <a:off x="803151" y="5895677"/>
            <a:ext cx="8161337" cy="769441"/>
          </a:xfrm>
          <a:prstGeom prst="rect">
            <a:avLst/>
          </a:prstGeom>
          <a:noFill/>
          <a:ln w="9525">
            <a:noFill/>
            <a:miter lim="800000"/>
            <a:headEnd/>
            <a:tailEnd/>
          </a:ln>
        </p:spPr>
        <p:txBody>
          <a:bodyPr>
            <a:spAutoFit/>
          </a:bodyPr>
          <a:lstStyle/>
          <a:p>
            <a:r>
              <a:rPr lang="en-GB" sz="2200" dirty="0">
                <a:solidFill>
                  <a:schemeClr val="tx1">
                    <a:lumMod val="65000"/>
                    <a:lumOff val="35000"/>
                  </a:schemeClr>
                </a:solidFill>
                <a:latin typeface="Calibri" pitchFamily="34" charset="0"/>
              </a:rPr>
              <a:t>In TEDI were included </a:t>
            </a:r>
            <a:r>
              <a:rPr lang="en-GB" sz="2200" b="1" dirty="0">
                <a:solidFill>
                  <a:schemeClr val="tx1">
                    <a:lumMod val="65000"/>
                    <a:lumOff val="35000"/>
                  </a:schemeClr>
                </a:solidFill>
                <a:latin typeface="Calibri" pitchFamily="34" charset="0"/>
              </a:rPr>
              <a:t>seven European countries offering Drug Checking facilities</a:t>
            </a:r>
            <a:r>
              <a:rPr lang="en-GB" sz="2200" dirty="0">
                <a:solidFill>
                  <a:schemeClr val="tx1">
                    <a:lumMod val="65000"/>
                    <a:lumOff val="35000"/>
                  </a:schemeClr>
                </a:solidFill>
                <a:latin typeface="Calibri" pitchFamily="34" charset="0"/>
              </a:rPr>
              <a:t> that generate around </a:t>
            </a:r>
            <a:r>
              <a:rPr lang="en-GB" sz="2200" b="1" dirty="0">
                <a:solidFill>
                  <a:schemeClr val="tx1">
                    <a:lumMod val="65000"/>
                    <a:lumOff val="35000"/>
                  </a:schemeClr>
                </a:solidFill>
                <a:latin typeface="Calibri" pitchFamily="34" charset="0"/>
              </a:rPr>
              <a:t>14.000 samples every year</a:t>
            </a:r>
            <a:r>
              <a:rPr lang="en-GB" sz="2200" dirty="0">
                <a:solidFill>
                  <a:schemeClr val="tx1">
                    <a:lumMod val="65000"/>
                    <a:lumOff val="35000"/>
                  </a:schemeClr>
                </a:solidFill>
                <a:latin typeface="Calibri" pitchFamily="34" charset="0"/>
              </a:rPr>
              <a:t>.</a:t>
            </a:r>
          </a:p>
        </p:txBody>
      </p:sp>
      <p:sp>
        <p:nvSpPr>
          <p:cNvPr id="24" name="Title 1"/>
          <p:cNvSpPr>
            <a:spLocks noGrp="1"/>
          </p:cNvSpPr>
          <p:nvPr>
            <p:ph type="ctrTitle"/>
          </p:nvPr>
        </p:nvSpPr>
        <p:spPr>
          <a:xfrm>
            <a:off x="513481" y="1111651"/>
            <a:ext cx="4052216" cy="304800"/>
          </a:xfrm>
        </p:spPr>
        <p:txBody>
          <a:bodyPr>
            <a:noAutofit/>
          </a:bodyPr>
          <a:lstStyle/>
          <a:p>
            <a:pPr algn="l"/>
            <a:r>
              <a:rPr lang="en-US" sz="2200" b="1" dirty="0">
                <a:solidFill>
                  <a:srgbClr val="FF4B00"/>
                </a:solidFill>
                <a:latin typeface="Calibri"/>
                <a:cs typeface="Calibri"/>
              </a:rPr>
              <a:t>Drug Checking in Europe</a:t>
            </a:r>
            <a:br>
              <a:rPr lang="en-US" sz="2200" b="1" dirty="0">
                <a:solidFill>
                  <a:srgbClr val="FF4B00"/>
                </a:solidFill>
                <a:latin typeface="Calibri"/>
                <a:cs typeface="Calibri"/>
              </a:rPr>
            </a:br>
            <a:endParaRPr lang="en-US" sz="2200" b="1" dirty="0">
              <a:solidFill>
                <a:srgbClr val="FF4B00"/>
              </a:solidFill>
              <a:latin typeface="Calibri"/>
              <a:cs typeface="Calibri"/>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089" t="28093" r="9671" b="11461"/>
          <a:stretch/>
        </p:blipFill>
        <p:spPr bwMode="auto">
          <a:xfrm>
            <a:off x="3635896" y="1115540"/>
            <a:ext cx="5192440" cy="454570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0" name="Picture 2" descr="http://www.safernightlife.org/theme/images/safer_logo_alpha.png">
            <a:extLst>
              <a:ext uri="{FF2B5EF4-FFF2-40B4-BE49-F238E27FC236}">
                <a16:creationId xmlns:a16="http://schemas.microsoft.com/office/drawing/2014/main" id="{6CC1F0A5-E13F-41A4-A4D3-9D18938A58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9467"/>
          <a:stretch/>
        </p:blipFill>
        <p:spPr bwMode="auto">
          <a:xfrm>
            <a:off x="248725" y="52535"/>
            <a:ext cx="2163035" cy="3777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sp>
        <p:nvSpPr>
          <p:cNvPr id="3" name="2 Rectángulo"/>
          <p:cNvSpPr/>
          <p:nvPr/>
        </p:nvSpPr>
        <p:spPr>
          <a:xfrm>
            <a:off x="395536" y="2045747"/>
            <a:ext cx="8064896" cy="4524315"/>
          </a:xfrm>
          <a:prstGeom prst="rect">
            <a:avLst/>
          </a:prstGeom>
        </p:spPr>
        <p:txBody>
          <a:bodyPr wrap="square">
            <a:spAutoFit/>
          </a:bodyPr>
          <a:lstStyle/>
          <a:p>
            <a:r>
              <a:rPr lang="en-GB" sz="2400" dirty="0">
                <a:solidFill>
                  <a:schemeClr val="tx1">
                    <a:lumMod val="65000"/>
                    <a:lumOff val="35000"/>
                  </a:schemeClr>
                </a:solidFill>
              </a:rPr>
              <a:t>The Trans European Drug Information project (</a:t>
            </a:r>
            <a:r>
              <a:rPr lang="en-GB" sz="2400" u="sng" dirty="0">
                <a:solidFill>
                  <a:schemeClr val="tx1">
                    <a:lumMod val="65000"/>
                    <a:lumOff val="35000"/>
                  </a:schemeClr>
                </a:solidFill>
              </a:rPr>
              <a:t>TEDI)</a:t>
            </a:r>
            <a:r>
              <a:rPr lang="en-GB" sz="2400" dirty="0">
                <a:solidFill>
                  <a:schemeClr val="tx1">
                    <a:lumMod val="65000"/>
                    <a:lumOff val="35000"/>
                  </a:schemeClr>
                </a:solidFill>
              </a:rPr>
              <a:t> is a network of European fieldwork Drug Checking services that share their expertise and data within a European monitoring and information system. </a:t>
            </a:r>
          </a:p>
          <a:p>
            <a:endParaRPr lang="en-GB" sz="2400" dirty="0">
              <a:solidFill>
                <a:schemeClr val="tx1">
                  <a:lumMod val="65000"/>
                  <a:lumOff val="35000"/>
                </a:schemeClr>
              </a:solidFill>
            </a:endParaRPr>
          </a:p>
          <a:p>
            <a:r>
              <a:rPr lang="en-GB" sz="2400" dirty="0">
                <a:solidFill>
                  <a:schemeClr val="tx1">
                    <a:lumMod val="65000"/>
                    <a:lumOff val="35000"/>
                  </a:schemeClr>
                </a:solidFill>
              </a:rPr>
              <a:t>TEDI’s chief aim is to improve public health and intervention programs,</a:t>
            </a:r>
            <a:r>
              <a:rPr lang="en-US" sz="2400" dirty="0">
                <a:solidFill>
                  <a:schemeClr val="tx1">
                    <a:lumMod val="65000"/>
                    <a:lumOff val="35000"/>
                  </a:schemeClr>
                </a:solidFill>
              </a:rPr>
              <a:t> improving the knowledge, the diffusion and the best practices of the all groups of drug checking.</a:t>
            </a:r>
            <a:endParaRPr lang="en-GB" sz="2400" dirty="0">
              <a:solidFill>
                <a:schemeClr val="tx1">
                  <a:lumMod val="65000"/>
                  <a:lumOff val="35000"/>
                </a:schemeClr>
              </a:solidFill>
            </a:endParaRPr>
          </a:p>
          <a:p>
            <a:pPr>
              <a:buFont typeface="Arial" pitchFamily="34" charset="0"/>
              <a:buChar char="•"/>
            </a:pPr>
            <a:endParaRPr lang="en-GB" sz="2400" dirty="0">
              <a:solidFill>
                <a:schemeClr val="tx1">
                  <a:lumMod val="65000"/>
                  <a:lumOff val="35000"/>
                </a:schemeClr>
              </a:solidFill>
            </a:endParaRPr>
          </a:p>
          <a:p>
            <a:r>
              <a:rPr lang="en-GB" sz="2400" dirty="0">
                <a:solidFill>
                  <a:schemeClr val="tx1">
                    <a:lumMod val="65000"/>
                    <a:lumOff val="35000"/>
                  </a:schemeClr>
                </a:solidFill>
              </a:rPr>
              <a:t>TEDI has developed a database system that collects, monitors and analyses the evolution of various European drug trends in recreational settings.</a:t>
            </a:r>
            <a:endParaRPr lang="es-ES" sz="2400" dirty="0">
              <a:solidFill>
                <a:schemeClr val="tx1">
                  <a:lumMod val="65000"/>
                  <a:lumOff val="35000"/>
                </a:schemeClr>
              </a:solidFill>
            </a:endParaRPr>
          </a:p>
        </p:txBody>
      </p:sp>
      <p:grpSp>
        <p:nvGrpSpPr>
          <p:cNvPr id="4" name="Group 11"/>
          <p:cNvGrpSpPr/>
          <p:nvPr/>
        </p:nvGrpSpPr>
        <p:grpSpPr>
          <a:xfrm>
            <a:off x="0" y="0"/>
            <a:ext cx="9144000" cy="457200"/>
            <a:chOff x="0" y="0"/>
            <a:chExt cx="9144000" cy="457200"/>
          </a:xfrm>
        </p:grpSpPr>
        <p:sp>
          <p:nvSpPr>
            <p:cNvPr id="7" name="Rectangle 23"/>
            <p:cNvSpPr/>
            <p:nvPr/>
          </p:nvSpPr>
          <p:spPr>
            <a:xfrm>
              <a:off x="0" y="0"/>
              <a:ext cx="9144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10" descr="Safer nightlife.png"/>
            <p:cNvPicPr>
              <a:picLocks noChangeAspect="1"/>
            </p:cNvPicPr>
            <p:nvPr/>
          </p:nvPicPr>
          <p:blipFill>
            <a:blip r:embed="rId3"/>
            <a:stretch>
              <a:fillRect/>
            </a:stretch>
          </p:blipFill>
          <p:spPr>
            <a:xfrm>
              <a:off x="7556528" y="143933"/>
              <a:ext cx="1375800" cy="249498"/>
            </a:xfrm>
            <a:prstGeom prst="rect">
              <a:avLst/>
            </a:prstGeom>
          </p:spPr>
        </p:pic>
      </p:grpSp>
      <p:sp>
        <p:nvSpPr>
          <p:cNvPr id="9" name="Title 1"/>
          <p:cNvSpPr txBox="1">
            <a:spLocks/>
          </p:cNvSpPr>
          <p:nvPr/>
        </p:nvSpPr>
        <p:spPr>
          <a:xfrm>
            <a:off x="395536" y="1196752"/>
            <a:ext cx="4052216" cy="304800"/>
          </a:xfrm>
          <a:prstGeom prst="rect">
            <a:avLst/>
          </a:prstGeom>
        </p:spPr>
        <p:txBody>
          <a:bodyP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4B00"/>
                </a:solidFill>
                <a:effectLst/>
                <a:uLnTx/>
                <a:uFillTx/>
                <a:latin typeface="Calibri"/>
                <a:ea typeface="+mj-ea"/>
                <a:cs typeface="Calibri"/>
              </a:rPr>
              <a:t>Definition TEDI project</a:t>
            </a:r>
            <a:br>
              <a:rPr kumimoji="0" lang="en-US" sz="2800" b="1" i="0" u="none" strike="noStrike" kern="1200" cap="none" spc="0" normalizeH="0" baseline="0" noProof="0" dirty="0">
                <a:ln>
                  <a:noFill/>
                </a:ln>
                <a:solidFill>
                  <a:srgbClr val="FF4B00"/>
                </a:solidFill>
                <a:effectLst/>
                <a:uLnTx/>
                <a:uFillTx/>
                <a:latin typeface="Calibri"/>
                <a:ea typeface="+mj-ea"/>
                <a:cs typeface="Calibri"/>
              </a:rPr>
            </a:br>
            <a:endParaRPr kumimoji="0" lang="en-US" sz="2800" b="1" i="0" u="none" strike="noStrike" kern="1200" cap="none" spc="0" normalizeH="0" baseline="0" noProof="0" dirty="0">
              <a:ln>
                <a:noFill/>
              </a:ln>
              <a:solidFill>
                <a:srgbClr val="FF4B00"/>
              </a:solidFill>
              <a:effectLst/>
              <a:uLnTx/>
              <a:uFillTx/>
              <a:latin typeface="Calibri"/>
              <a:ea typeface="+mj-ea"/>
              <a:cs typeface="Calibri"/>
            </a:endParaRPr>
          </a:p>
        </p:txBody>
      </p:sp>
      <p:pic>
        <p:nvPicPr>
          <p:cNvPr id="10" name="Picture 2" descr="http://www.safernightlife.org/theme/images/safer_logo_alpha.png">
            <a:extLst>
              <a:ext uri="{FF2B5EF4-FFF2-40B4-BE49-F238E27FC236}">
                <a16:creationId xmlns:a16="http://schemas.microsoft.com/office/drawing/2014/main" id="{A7F8E224-DFCC-45EE-B6E0-BD69ACAB5E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9467"/>
          <a:stretch/>
        </p:blipFill>
        <p:spPr bwMode="auto">
          <a:xfrm>
            <a:off x="248725" y="52535"/>
            <a:ext cx="2163035" cy="37770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grpSp>
        <p:nvGrpSpPr>
          <p:cNvPr id="6" name="Group 11"/>
          <p:cNvGrpSpPr/>
          <p:nvPr/>
        </p:nvGrpSpPr>
        <p:grpSpPr>
          <a:xfrm>
            <a:off x="0" y="0"/>
            <a:ext cx="9144000" cy="457200"/>
            <a:chOff x="0" y="0"/>
            <a:chExt cx="9144000" cy="457200"/>
          </a:xfrm>
        </p:grpSpPr>
        <p:sp>
          <p:nvSpPr>
            <p:cNvPr id="9" name="Rectangle 23"/>
            <p:cNvSpPr/>
            <p:nvPr/>
          </p:nvSpPr>
          <p:spPr>
            <a:xfrm>
              <a:off x="0" y="0"/>
              <a:ext cx="9144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0" descr="Safer nightlife.png"/>
            <p:cNvPicPr>
              <a:picLocks noChangeAspect="1"/>
            </p:cNvPicPr>
            <p:nvPr/>
          </p:nvPicPr>
          <p:blipFill>
            <a:blip r:embed="rId3"/>
            <a:stretch>
              <a:fillRect/>
            </a:stretch>
          </p:blipFill>
          <p:spPr>
            <a:xfrm>
              <a:off x="7556528" y="143933"/>
              <a:ext cx="1375800" cy="249498"/>
            </a:xfrm>
            <a:prstGeom prst="rect">
              <a:avLst/>
            </a:prstGeom>
          </p:spPr>
        </p:pic>
      </p:grpSp>
      <p:sp>
        <p:nvSpPr>
          <p:cNvPr id="11" name="Title 1"/>
          <p:cNvSpPr txBox="1">
            <a:spLocks/>
          </p:cNvSpPr>
          <p:nvPr/>
        </p:nvSpPr>
        <p:spPr>
          <a:xfrm>
            <a:off x="395536" y="836712"/>
            <a:ext cx="4052216" cy="304800"/>
          </a:xfrm>
          <a:prstGeom prst="rect">
            <a:avLst/>
          </a:prstGeom>
        </p:spPr>
        <p:txBody>
          <a:bodyP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4B00"/>
                </a:solidFill>
                <a:effectLst/>
                <a:uLnTx/>
                <a:uFillTx/>
                <a:latin typeface="Calibri"/>
                <a:ea typeface="+mj-ea"/>
                <a:cs typeface="Calibri"/>
              </a:rPr>
              <a:t>TEDI’s database</a:t>
            </a:r>
            <a:br>
              <a:rPr kumimoji="0" lang="en-US" sz="2800" b="1" i="0" u="none" strike="noStrike" kern="1200" cap="none" spc="0" normalizeH="0" baseline="0" noProof="0" dirty="0">
                <a:ln>
                  <a:noFill/>
                </a:ln>
                <a:solidFill>
                  <a:srgbClr val="FF4B00"/>
                </a:solidFill>
                <a:effectLst/>
                <a:uLnTx/>
                <a:uFillTx/>
                <a:latin typeface="Calibri"/>
                <a:ea typeface="+mj-ea"/>
                <a:cs typeface="Calibri"/>
              </a:rPr>
            </a:br>
            <a:endParaRPr kumimoji="0" lang="en-US" sz="2800" b="1" i="0" u="none" strike="noStrike" kern="1200" cap="none" spc="0" normalizeH="0" baseline="0" noProof="0" dirty="0">
              <a:ln>
                <a:noFill/>
              </a:ln>
              <a:solidFill>
                <a:srgbClr val="FF4B00"/>
              </a:solidFill>
              <a:effectLst/>
              <a:uLnTx/>
              <a:uFillTx/>
              <a:latin typeface="Calibri"/>
              <a:ea typeface="+mj-ea"/>
              <a:cs typeface="Calibri"/>
            </a:endParaRPr>
          </a:p>
        </p:txBody>
      </p:sp>
      <p:sp>
        <p:nvSpPr>
          <p:cNvPr id="17" name="16 CuadroTexto"/>
          <p:cNvSpPr txBox="1"/>
          <p:nvPr/>
        </p:nvSpPr>
        <p:spPr>
          <a:xfrm>
            <a:off x="330865" y="4433044"/>
            <a:ext cx="8576691" cy="2308324"/>
          </a:xfrm>
          <a:prstGeom prst="rect">
            <a:avLst/>
          </a:prstGeom>
          <a:noFill/>
        </p:spPr>
        <p:txBody>
          <a:bodyPr wrap="square" rtlCol="0">
            <a:spAutoFit/>
          </a:bodyPr>
          <a:lstStyle/>
          <a:p>
            <a:r>
              <a:rPr lang="es-ES" sz="2400" dirty="0">
                <a:solidFill>
                  <a:schemeClr val="tx1">
                    <a:lumMod val="65000"/>
                    <a:lumOff val="35000"/>
                  </a:schemeClr>
                </a:solidFill>
                <a:latin typeface="+mj-lt"/>
              </a:rPr>
              <a:t>16.449 </a:t>
            </a:r>
            <a:r>
              <a:rPr lang="es-ES" sz="2400" dirty="0" err="1">
                <a:solidFill>
                  <a:schemeClr val="tx1">
                    <a:lumMod val="65000"/>
                    <a:lumOff val="35000"/>
                  </a:schemeClr>
                </a:solidFill>
                <a:latin typeface="+mj-lt"/>
              </a:rPr>
              <a:t>samples</a:t>
            </a:r>
            <a:r>
              <a:rPr lang="es-ES" sz="2400" dirty="0">
                <a:solidFill>
                  <a:schemeClr val="tx1">
                    <a:lumMod val="65000"/>
                    <a:lumOff val="35000"/>
                  </a:schemeClr>
                </a:solidFill>
                <a:latin typeface="+mj-lt"/>
              </a:rPr>
              <a:t> </a:t>
            </a:r>
            <a:r>
              <a:rPr lang="es-ES" sz="2400" dirty="0" err="1">
                <a:solidFill>
                  <a:schemeClr val="tx1">
                    <a:lumMod val="65000"/>
                    <a:lumOff val="35000"/>
                  </a:schemeClr>
                </a:solidFill>
                <a:latin typeface="+mj-lt"/>
              </a:rPr>
              <a:t>from</a:t>
            </a:r>
            <a:r>
              <a:rPr lang="es-ES" sz="2400" dirty="0">
                <a:solidFill>
                  <a:schemeClr val="tx1">
                    <a:lumMod val="65000"/>
                    <a:lumOff val="35000"/>
                  </a:schemeClr>
                </a:solidFill>
                <a:latin typeface="+mj-lt"/>
              </a:rPr>
              <a:t> 5 </a:t>
            </a:r>
            <a:r>
              <a:rPr lang="es-ES" sz="2400" dirty="0" err="1">
                <a:solidFill>
                  <a:schemeClr val="tx1">
                    <a:lumMod val="65000"/>
                    <a:lumOff val="35000"/>
                  </a:schemeClr>
                </a:solidFill>
                <a:latin typeface="+mj-lt"/>
              </a:rPr>
              <a:t>different</a:t>
            </a:r>
            <a:r>
              <a:rPr lang="es-ES" sz="2400" dirty="0">
                <a:solidFill>
                  <a:schemeClr val="tx1">
                    <a:lumMod val="65000"/>
                    <a:lumOff val="35000"/>
                  </a:schemeClr>
                </a:solidFill>
                <a:latin typeface="+mj-lt"/>
              </a:rPr>
              <a:t> </a:t>
            </a:r>
            <a:r>
              <a:rPr lang="es-ES" sz="2400" dirty="0" err="1">
                <a:solidFill>
                  <a:schemeClr val="tx1">
                    <a:lumMod val="65000"/>
                    <a:lumOff val="35000"/>
                  </a:schemeClr>
                </a:solidFill>
                <a:latin typeface="+mj-lt"/>
              </a:rPr>
              <a:t>groups</a:t>
            </a:r>
            <a:r>
              <a:rPr lang="es-ES" sz="2400" dirty="0">
                <a:solidFill>
                  <a:schemeClr val="tx1">
                    <a:lumMod val="65000"/>
                    <a:lumOff val="35000"/>
                  </a:schemeClr>
                </a:solidFill>
                <a:latin typeface="+mj-lt"/>
              </a:rPr>
              <a:t> </a:t>
            </a:r>
            <a:r>
              <a:rPr lang="es-ES" sz="2400" dirty="0" err="1">
                <a:solidFill>
                  <a:schemeClr val="tx1">
                    <a:lumMod val="65000"/>
                    <a:lumOff val="35000"/>
                  </a:schemeClr>
                </a:solidFill>
                <a:latin typeface="+mj-lt"/>
              </a:rPr>
              <a:t>working</a:t>
            </a:r>
            <a:r>
              <a:rPr lang="es-ES" sz="2400" dirty="0">
                <a:solidFill>
                  <a:schemeClr val="tx1">
                    <a:lumMod val="65000"/>
                    <a:lumOff val="35000"/>
                  </a:schemeClr>
                </a:solidFill>
                <a:latin typeface="+mj-lt"/>
              </a:rPr>
              <a:t> in </a:t>
            </a:r>
            <a:r>
              <a:rPr lang="es-ES" sz="2400" dirty="0" err="1">
                <a:solidFill>
                  <a:schemeClr val="tx1">
                    <a:lumMod val="65000"/>
                    <a:lumOff val="35000"/>
                  </a:schemeClr>
                </a:solidFill>
                <a:latin typeface="+mj-lt"/>
              </a:rPr>
              <a:t>the</a:t>
            </a:r>
            <a:r>
              <a:rPr lang="es-ES" sz="2400" dirty="0">
                <a:solidFill>
                  <a:schemeClr val="tx1">
                    <a:lumMod val="65000"/>
                    <a:lumOff val="35000"/>
                  </a:schemeClr>
                </a:solidFill>
                <a:latin typeface="+mj-lt"/>
              </a:rPr>
              <a:t> </a:t>
            </a:r>
            <a:r>
              <a:rPr lang="es-ES" sz="2400" dirty="0" err="1">
                <a:solidFill>
                  <a:schemeClr val="tx1">
                    <a:lumMod val="65000"/>
                    <a:lumOff val="35000"/>
                  </a:schemeClr>
                </a:solidFill>
                <a:latin typeface="+mj-lt"/>
              </a:rPr>
              <a:t>field</a:t>
            </a:r>
            <a:r>
              <a:rPr lang="es-ES" sz="2400" dirty="0">
                <a:solidFill>
                  <a:schemeClr val="tx1">
                    <a:lumMod val="65000"/>
                    <a:lumOff val="35000"/>
                  </a:schemeClr>
                </a:solidFill>
                <a:latin typeface="+mj-lt"/>
              </a:rPr>
              <a:t> </a:t>
            </a:r>
            <a:r>
              <a:rPr lang="es-ES" sz="2400" dirty="0" err="1">
                <a:solidFill>
                  <a:schemeClr val="tx1">
                    <a:lumMod val="65000"/>
                    <a:lumOff val="35000"/>
                  </a:schemeClr>
                </a:solidFill>
                <a:latin typeface="+mj-lt"/>
              </a:rPr>
              <a:t>with</a:t>
            </a:r>
            <a:r>
              <a:rPr lang="es-ES" sz="2400" dirty="0">
                <a:solidFill>
                  <a:schemeClr val="tx1">
                    <a:lumMod val="65000"/>
                    <a:lumOff val="35000"/>
                  </a:schemeClr>
                </a:solidFill>
                <a:latin typeface="+mj-lt"/>
              </a:rPr>
              <a:t> </a:t>
            </a:r>
            <a:r>
              <a:rPr lang="es-ES" sz="2400" dirty="0" err="1">
                <a:solidFill>
                  <a:schemeClr val="tx1">
                    <a:lumMod val="65000"/>
                    <a:lumOff val="35000"/>
                  </a:schemeClr>
                </a:solidFill>
                <a:latin typeface="+mj-lt"/>
              </a:rPr>
              <a:t>Drug</a:t>
            </a:r>
            <a:r>
              <a:rPr lang="es-ES" sz="2400" dirty="0">
                <a:solidFill>
                  <a:schemeClr val="tx1">
                    <a:lumMod val="65000"/>
                    <a:lumOff val="35000"/>
                  </a:schemeClr>
                </a:solidFill>
                <a:latin typeface="+mj-lt"/>
              </a:rPr>
              <a:t> </a:t>
            </a:r>
            <a:r>
              <a:rPr lang="es-ES" sz="2400" dirty="0" err="1">
                <a:solidFill>
                  <a:schemeClr val="tx1">
                    <a:lumMod val="65000"/>
                    <a:lumOff val="35000"/>
                  </a:schemeClr>
                </a:solidFill>
                <a:latin typeface="+mj-lt"/>
              </a:rPr>
              <a:t>Checking</a:t>
            </a:r>
            <a:endParaRPr lang="es-ES" sz="2400" dirty="0">
              <a:solidFill>
                <a:schemeClr val="tx1">
                  <a:lumMod val="65000"/>
                  <a:lumOff val="35000"/>
                </a:schemeClr>
              </a:solidFill>
              <a:latin typeface="+mj-lt"/>
            </a:endParaRPr>
          </a:p>
          <a:p>
            <a:endParaRPr lang="es-ES" sz="2400" dirty="0">
              <a:solidFill>
                <a:schemeClr val="tx1">
                  <a:lumMod val="65000"/>
                  <a:lumOff val="35000"/>
                </a:schemeClr>
              </a:solidFill>
              <a:latin typeface="+mj-lt"/>
            </a:endParaRPr>
          </a:p>
          <a:p>
            <a:r>
              <a:rPr lang="es-ES" sz="2400" dirty="0">
                <a:solidFill>
                  <a:schemeClr val="tx1">
                    <a:lumMod val="65000"/>
                    <a:lumOff val="35000"/>
                  </a:schemeClr>
                </a:solidFill>
                <a:latin typeface="+mj-lt"/>
              </a:rPr>
              <a:t>458 </a:t>
            </a:r>
            <a:r>
              <a:rPr lang="es-ES" sz="2400" dirty="0" err="1">
                <a:solidFill>
                  <a:schemeClr val="tx1">
                    <a:lumMod val="65000"/>
                    <a:lumOff val="35000"/>
                  </a:schemeClr>
                </a:solidFill>
                <a:latin typeface="+mj-lt"/>
              </a:rPr>
              <a:t>different</a:t>
            </a:r>
            <a:r>
              <a:rPr lang="es-ES" sz="2400" dirty="0">
                <a:solidFill>
                  <a:schemeClr val="tx1">
                    <a:lumMod val="65000"/>
                    <a:lumOff val="35000"/>
                  </a:schemeClr>
                </a:solidFill>
                <a:latin typeface="+mj-lt"/>
              </a:rPr>
              <a:t> </a:t>
            </a:r>
            <a:r>
              <a:rPr lang="es-ES" sz="2400" dirty="0" err="1">
                <a:solidFill>
                  <a:schemeClr val="tx1">
                    <a:lumMod val="65000"/>
                    <a:lumOff val="35000"/>
                  </a:schemeClr>
                </a:solidFill>
                <a:latin typeface="+mj-lt"/>
              </a:rPr>
              <a:t>substances</a:t>
            </a:r>
            <a:r>
              <a:rPr lang="es-ES" sz="2400" dirty="0">
                <a:solidFill>
                  <a:schemeClr val="tx1">
                    <a:lumMod val="65000"/>
                    <a:lumOff val="35000"/>
                  </a:schemeClr>
                </a:solidFill>
                <a:latin typeface="+mj-lt"/>
              </a:rPr>
              <a:t> </a:t>
            </a:r>
            <a:r>
              <a:rPr lang="es-ES" sz="2400" dirty="0" err="1">
                <a:solidFill>
                  <a:schemeClr val="tx1">
                    <a:lumMod val="65000"/>
                    <a:lumOff val="35000"/>
                  </a:schemeClr>
                </a:solidFill>
                <a:latin typeface="+mj-lt"/>
              </a:rPr>
              <a:t>inside</a:t>
            </a:r>
            <a:r>
              <a:rPr lang="es-ES" sz="2400" dirty="0">
                <a:solidFill>
                  <a:schemeClr val="tx1">
                    <a:lumMod val="65000"/>
                    <a:lumOff val="35000"/>
                  </a:schemeClr>
                </a:solidFill>
                <a:latin typeface="+mj-lt"/>
              </a:rPr>
              <a:t> </a:t>
            </a:r>
            <a:r>
              <a:rPr lang="es-ES" sz="2400" dirty="0" err="1">
                <a:solidFill>
                  <a:schemeClr val="tx1">
                    <a:lumMod val="65000"/>
                    <a:lumOff val="35000"/>
                  </a:schemeClr>
                </a:solidFill>
                <a:latin typeface="+mj-lt"/>
              </a:rPr>
              <a:t>TEDI’s</a:t>
            </a:r>
            <a:r>
              <a:rPr lang="es-ES" sz="2400" dirty="0">
                <a:solidFill>
                  <a:schemeClr val="tx1">
                    <a:lumMod val="65000"/>
                    <a:lumOff val="35000"/>
                  </a:schemeClr>
                </a:solidFill>
                <a:latin typeface="+mj-lt"/>
              </a:rPr>
              <a:t> </a:t>
            </a:r>
            <a:r>
              <a:rPr lang="es-ES" sz="2400" dirty="0" err="1">
                <a:solidFill>
                  <a:schemeClr val="tx1">
                    <a:lumMod val="65000"/>
                    <a:lumOff val="35000"/>
                  </a:schemeClr>
                </a:solidFill>
                <a:latin typeface="+mj-lt"/>
              </a:rPr>
              <a:t>database</a:t>
            </a:r>
            <a:endParaRPr lang="es-ES" sz="2400" dirty="0">
              <a:solidFill>
                <a:schemeClr val="tx1">
                  <a:lumMod val="65000"/>
                  <a:lumOff val="35000"/>
                </a:schemeClr>
              </a:solidFill>
              <a:latin typeface="+mj-lt"/>
            </a:endParaRPr>
          </a:p>
          <a:p>
            <a:endParaRPr lang="es-ES" sz="2400" dirty="0">
              <a:solidFill>
                <a:schemeClr val="tx1">
                  <a:lumMod val="65000"/>
                  <a:lumOff val="35000"/>
                </a:schemeClr>
              </a:solidFill>
              <a:latin typeface="+mj-lt"/>
            </a:endParaRPr>
          </a:p>
          <a:p>
            <a:r>
              <a:rPr lang="es-ES" sz="2400" dirty="0">
                <a:solidFill>
                  <a:schemeClr val="tx1">
                    <a:lumMod val="65000"/>
                    <a:lumOff val="35000"/>
                  </a:schemeClr>
                </a:solidFill>
                <a:latin typeface="+mj-lt"/>
              </a:rPr>
              <a:t>210 </a:t>
            </a:r>
            <a:r>
              <a:rPr lang="es-ES" sz="2400" dirty="0" err="1">
                <a:solidFill>
                  <a:schemeClr val="tx1">
                    <a:lumMod val="65000"/>
                    <a:lumOff val="35000"/>
                  </a:schemeClr>
                </a:solidFill>
                <a:latin typeface="+mj-lt"/>
              </a:rPr>
              <a:t>synthetic</a:t>
            </a:r>
            <a:r>
              <a:rPr lang="es-ES" sz="2400" dirty="0">
                <a:solidFill>
                  <a:schemeClr val="tx1">
                    <a:lumMod val="65000"/>
                    <a:lumOff val="35000"/>
                  </a:schemeClr>
                </a:solidFill>
                <a:latin typeface="+mj-lt"/>
              </a:rPr>
              <a:t> </a:t>
            </a:r>
            <a:r>
              <a:rPr lang="es-ES" sz="2400" dirty="0" err="1">
                <a:solidFill>
                  <a:schemeClr val="tx1">
                    <a:lumMod val="65000"/>
                    <a:lumOff val="35000"/>
                  </a:schemeClr>
                </a:solidFill>
                <a:latin typeface="+mj-lt"/>
              </a:rPr>
              <a:t>drugs</a:t>
            </a:r>
            <a:r>
              <a:rPr lang="es-ES" sz="2400" dirty="0">
                <a:solidFill>
                  <a:schemeClr val="tx1">
                    <a:lumMod val="65000"/>
                    <a:lumOff val="35000"/>
                  </a:schemeClr>
                </a:solidFill>
                <a:latin typeface="+mj-lt"/>
              </a:rPr>
              <a:t> </a:t>
            </a:r>
            <a:r>
              <a:rPr lang="es-ES" sz="2400" dirty="0" err="1">
                <a:solidFill>
                  <a:schemeClr val="tx1">
                    <a:lumMod val="65000"/>
                    <a:lumOff val="35000"/>
                  </a:schemeClr>
                </a:solidFill>
                <a:latin typeface="+mj-lt"/>
              </a:rPr>
              <a:t>inside</a:t>
            </a:r>
            <a:endParaRPr lang="es-ES" sz="2400" dirty="0">
              <a:solidFill>
                <a:schemeClr val="tx1">
                  <a:lumMod val="65000"/>
                  <a:lumOff val="35000"/>
                </a:schemeClr>
              </a:solidFill>
              <a:latin typeface="+mj-lt"/>
            </a:endParaRPr>
          </a:p>
        </p:txBody>
      </p:sp>
      <p:pic>
        <p:nvPicPr>
          <p:cNvPr id="18" name="Picture 2"/>
          <p:cNvPicPr>
            <a:picLocks noChangeAspect="1" noChangeArrowheads="1"/>
          </p:cNvPicPr>
          <p:nvPr/>
        </p:nvPicPr>
        <p:blipFill rotWithShape="1">
          <a:blip r:embed="rId4"/>
          <a:srcRect l="5770" t="14428" r="5235" b="15836"/>
          <a:stretch/>
        </p:blipFill>
        <p:spPr bwMode="auto">
          <a:xfrm>
            <a:off x="3923927" y="908720"/>
            <a:ext cx="4818859" cy="3020860"/>
          </a:xfrm>
          <a:prstGeom prst="rect">
            <a:avLst/>
          </a:prstGeom>
          <a:noFill/>
          <a:ln w="9525">
            <a:solidFill>
              <a:schemeClr val="tx1"/>
            </a:solidFill>
            <a:miter lim="800000"/>
            <a:headEnd/>
            <a:tailEnd/>
          </a:ln>
        </p:spPr>
      </p:pic>
      <p:pic>
        <p:nvPicPr>
          <p:cNvPr id="12" name="Picture 2" descr="http://www.safernightlife.org/theme/images/safer_logo_alpha.png">
            <a:extLst>
              <a:ext uri="{FF2B5EF4-FFF2-40B4-BE49-F238E27FC236}">
                <a16:creationId xmlns:a16="http://schemas.microsoft.com/office/drawing/2014/main" id="{BC3A80F8-D146-495C-AE20-03E0C54006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9467"/>
          <a:stretch/>
        </p:blipFill>
        <p:spPr bwMode="auto">
          <a:xfrm>
            <a:off x="248725" y="52535"/>
            <a:ext cx="2163035" cy="37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36824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grpSp>
        <p:nvGrpSpPr>
          <p:cNvPr id="6" name="Group 11"/>
          <p:cNvGrpSpPr/>
          <p:nvPr/>
        </p:nvGrpSpPr>
        <p:grpSpPr>
          <a:xfrm>
            <a:off x="0" y="0"/>
            <a:ext cx="9144000" cy="457200"/>
            <a:chOff x="0" y="0"/>
            <a:chExt cx="9144000" cy="457200"/>
          </a:xfrm>
        </p:grpSpPr>
        <p:sp>
          <p:nvSpPr>
            <p:cNvPr id="9" name="Rectangle 23"/>
            <p:cNvSpPr/>
            <p:nvPr/>
          </p:nvSpPr>
          <p:spPr>
            <a:xfrm>
              <a:off x="0" y="0"/>
              <a:ext cx="9144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0" descr="Safer nightlife.png"/>
            <p:cNvPicPr>
              <a:picLocks noChangeAspect="1"/>
            </p:cNvPicPr>
            <p:nvPr/>
          </p:nvPicPr>
          <p:blipFill>
            <a:blip r:embed="rId3"/>
            <a:stretch>
              <a:fillRect/>
            </a:stretch>
          </p:blipFill>
          <p:spPr>
            <a:xfrm>
              <a:off x="7556528" y="143933"/>
              <a:ext cx="1375800" cy="249498"/>
            </a:xfrm>
            <a:prstGeom prst="rect">
              <a:avLst/>
            </a:prstGeom>
          </p:spPr>
        </p:pic>
      </p:grpSp>
      <p:sp>
        <p:nvSpPr>
          <p:cNvPr id="11" name="Title 1"/>
          <p:cNvSpPr txBox="1">
            <a:spLocks/>
          </p:cNvSpPr>
          <p:nvPr/>
        </p:nvSpPr>
        <p:spPr>
          <a:xfrm>
            <a:off x="395536" y="836712"/>
            <a:ext cx="4052216" cy="304800"/>
          </a:xfrm>
          <a:prstGeom prst="rect">
            <a:avLst/>
          </a:prstGeom>
        </p:spPr>
        <p:txBody>
          <a:bodyP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4B00"/>
                </a:solidFill>
                <a:effectLst/>
                <a:uLnTx/>
                <a:uFillTx/>
                <a:latin typeface="Calibri"/>
                <a:ea typeface="+mj-ea"/>
                <a:cs typeface="Calibri"/>
              </a:rPr>
              <a:t>TEDI’s database</a:t>
            </a:r>
            <a:br>
              <a:rPr kumimoji="0" lang="en-US" sz="2800" b="1" i="0" u="none" strike="noStrike" kern="1200" cap="none" spc="0" normalizeH="0" baseline="0" noProof="0" dirty="0">
                <a:ln>
                  <a:noFill/>
                </a:ln>
                <a:solidFill>
                  <a:srgbClr val="FF4B00"/>
                </a:solidFill>
                <a:effectLst/>
                <a:uLnTx/>
                <a:uFillTx/>
                <a:latin typeface="Calibri"/>
                <a:ea typeface="+mj-ea"/>
                <a:cs typeface="Calibri"/>
              </a:rPr>
            </a:br>
            <a:endParaRPr kumimoji="0" lang="en-US" sz="2800" b="1" i="0" u="none" strike="noStrike" kern="1200" cap="none" spc="0" normalizeH="0" baseline="0" noProof="0" dirty="0">
              <a:ln>
                <a:noFill/>
              </a:ln>
              <a:solidFill>
                <a:srgbClr val="FF4B00"/>
              </a:solidFill>
              <a:effectLst/>
              <a:uLnTx/>
              <a:uFillTx/>
              <a:latin typeface="Calibri"/>
              <a:ea typeface="+mj-ea"/>
              <a:cs typeface="Calibri"/>
            </a:endParaRPr>
          </a:p>
        </p:txBody>
      </p:sp>
      <p:pic>
        <p:nvPicPr>
          <p:cNvPr id="13"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9512" y="2041984"/>
            <a:ext cx="8718106" cy="43456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http://www.safernightlife.org/theme/images/safer_logo_alpha.png">
            <a:extLst>
              <a:ext uri="{FF2B5EF4-FFF2-40B4-BE49-F238E27FC236}">
                <a16:creationId xmlns:a16="http://schemas.microsoft.com/office/drawing/2014/main" id="{12CAB145-D328-4493-9E94-D3365724258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9467"/>
          <a:stretch/>
        </p:blipFill>
        <p:spPr bwMode="auto">
          <a:xfrm>
            <a:off x="248725" y="52535"/>
            <a:ext cx="2163035" cy="37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10346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grpSp>
        <p:nvGrpSpPr>
          <p:cNvPr id="6" name="Group 11"/>
          <p:cNvGrpSpPr/>
          <p:nvPr/>
        </p:nvGrpSpPr>
        <p:grpSpPr>
          <a:xfrm>
            <a:off x="0" y="0"/>
            <a:ext cx="9144000" cy="457200"/>
            <a:chOff x="0" y="0"/>
            <a:chExt cx="9144000" cy="457200"/>
          </a:xfrm>
        </p:grpSpPr>
        <p:sp>
          <p:nvSpPr>
            <p:cNvPr id="9" name="Rectangle 23"/>
            <p:cNvSpPr/>
            <p:nvPr/>
          </p:nvSpPr>
          <p:spPr>
            <a:xfrm>
              <a:off x="0" y="0"/>
              <a:ext cx="9144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0" descr="Safer nightlife.png"/>
            <p:cNvPicPr>
              <a:picLocks noChangeAspect="1"/>
            </p:cNvPicPr>
            <p:nvPr/>
          </p:nvPicPr>
          <p:blipFill>
            <a:blip r:embed="rId3"/>
            <a:stretch>
              <a:fillRect/>
            </a:stretch>
          </p:blipFill>
          <p:spPr>
            <a:xfrm>
              <a:off x="7556528" y="143933"/>
              <a:ext cx="1375800" cy="249498"/>
            </a:xfrm>
            <a:prstGeom prst="rect">
              <a:avLst/>
            </a:prstGeom>
          </p:spPr>
        </p:pic>
      </p:grpSp>
      <p:sp>
        <p:nvSpPr>
          <p:cNvPr id="11" name="Title 1"/>
          <p:cNvSpPr txBox="1">
            <a:spLocks/>
          </p:cNvSpPr>
          <p:nvPr/>
        </p:nvSpPr>
        <p:spPr>
          <a:xfrm>
            <a:off x="395535" y="836711"/>
            <a:ext cx="4306899" cy="332449"/>
          </a:xfrm>
          <a:prstGeom prst="rect">
            <a:avLst/>
          </a:prstGeom>
        </p:spPr>
        <p:txBody>
          <a:bodyP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4B00"/>
                </a:solidFill>
                <a:effectLst/>
                <a:uLnTx/>
                <a:uFillTx/>
                <a:latin typeface="Calibri"/>
                <a:ea typeface="+mj-ea"/>
                <a:cs typeface="Calibri"/>
              </a:rPr>
              <a:t>TEDI’s Trend Reports (TTR)</a:t>
            </a:r>
            <a:br>
              <a:rPr kumimoji="0" lang="en-US" sz="2800" b="1" i="0" u="none" strike="noStrike" kern="1200" cap="none" spc="0" normalizeH="0" baseline="0" noProof="0" dirty="0">
                <a:ln>
                  <a:noFill/>
                </a:ln>
                <a:solidFill>
                  <a:srgbClr val="FF4B00"/>
                </a:solidFill>
                <a:effectLst/>
                <a:uLnTx/>
                <a:uFillTx/>
                <a:latin typeface="Calibri"/>
                <a:ea typeface="+mj-ea"/>
                <a:cs typeface="Calibri"/>
              </a:rPr>
            </a:br>
            <a:endParaRPr kumimoji="0" lang="en-US" sz="2800" b="1" i="0" u="none" strike="noStrike" kern="1200" cap="none" spc="0" normalizeH="0" baseline="0" noProof="0" dirty="0">
              <a:ln>
                <a:noFill/>
              </a:ln>
              <a:solidFill>
                <a:srgbClr val="FF4B00"/>
              </a:solidFill>
              <a:effectLst/>
              <a:uLnTx/>
              <a:uFillTx/>
              <a:latin typeface="Calibri"/>
              <a:ea typeface="+mj-ea"/>
              <a:cs typeface="Calibri"/>
            </a:endParaRPr>
          </a:p>
        </p:txBody>
      </p:sp>
      <p:pic>
        <p:nvPicPr>
          <p:cNvPr id="12" name="11 Imagen" descr="https://gallery.mailchimp.com/e82c9a6d227dc2eceaaaac470/images/grafica_centrar4.1.jpg"/>
          <p:cNvPicPr/>
          <p:nvPr/>
        </p:nvPicPr>
        <p:blipFill>
          <a:blip r:embed="rId4" cstate="print"/>
          <a:srcRect/>
          <a:stretch>
            <a:fillRect/>
          </a:stretch>
        </p:blipFill>
        <p:spPr bwMode="auto">
          <a:xfrm>
            <a:off x="5148063" y="1115958"/>
            <a:ext cx="3527071" cy="1953002"/>
          </a:xfrm>
          <a:prstGeom prst="rect">
            <a:avLst/>
          </a:prstGeom>
          <a:noFill/>
          <a:ln w="9525">
            <a:solidFill>
              <a:schemeClr val="tx1"/>
            </a:solidFill>
            <a:miter lim="800000"/>
            <a:headEnd/>
            <a:tailEnd/>
          </a:ln>
        </p:spPr>
      </p:pic>
      <p:sp>
        <p:nvSpPr>
          <p:cNvPr id="14" name="13 CuadroTexto"/>
          <p:cNvSpPr txBox="1"/>
          <p:nvPr/>
        </p:nvSpPr>
        <p:spPr>
          <a:xfrm>
            <a:off x="520855" y="1572736"/>
            <a:ext cx="4987249" cy="1200329"/>
          </a:xfrm>
          <a:prstGeom prst="rect">
            <a:avLst/>
          </a:prstGeom>
          <a:noFill/>
        </p:spPr>
        <p:txBody>
          <a:bodyPr wrap="square" rtlCol="0">
            <a:spAutoFit/>
          </a:bodyPr>
          <a:lstStyle/>
          <a:p>
            <a:r>
              <a:rPr lang="es-ES" sz="2400" b="1" dirty="0">
                <a:solidFill>
                  <a:schemeClr val="tx1">
                    <a:lumMod val="65000"/>
                    <a:lumOff val="35000"/>
                  </a:schemeClr>
                </a:solidFill>
                <a:latin typeface="+mn-lt"/>
              </a:rPr>
              <a:t>1st TTR</a:t>
            </a:r>
            <a:r>
              <a:rPr lang="es-ES" sz="2400" dirty="0">
                <a:solidFill>
                  <a:schemeClr val="tx1">
                    <a:lumMod val="65000"/>
                    <a:lumOff val="35000"/>
                  </a:schemeClr>
                </a:solidFill>
                <a:latin typeface="+mn-lt"/>
              </a:rPr>
              <a:t>: </a:t>
            </a:r>
            <a:r>
              <a:rPr lang="es-ES" sz="2400" dirty="0" err="1">
                <a:solidFill>
                  <a:schemeClr val="tx1">
                    <a:lumMod val="65000"/>
                    <a:lumOff val="35000"/>
                  </a:schemeClr>
                </a:solidFill>
                <a:latin typeface="+mn-lt"/>
              </a:rPr>
              <a:t>July</a:t>
            </a:r>
            <a:r>
              <a:rPr lang="es-ES" sz="2400" dirty="0">
                <a:solidFill>
                  <a:schemeClr val="tx1">
                    <a:lumMod val="65000"/>
                    <a:lumOff val="35000"/>
                  </a:schemeClr>
                </a:solidFill>
                <a:latin typeface="+mn-lt"/>
              </a:rPr>
              <a:t> 2012</a:t>
            </a:r>
          </a:p>
          <a:p>
            <a:r>
              <a:rPr lang="es-ES" sz="2400" b="1" dirty="0">
                <a:solidFill>
                  <a:schemeClr val="tx1">
                    <a:lumMod val="65000"/>
                    <a:lumOff val="35000"/>
                  </a:schemeClr>
                </a:solidFill>
                <a:latin typeface="+mn-lt"/>
              </a:rPr>
              <a:t>2nd TTR</a:t>
            </a:r>
            <a:r>
              <a:rPr lang="es-ES" sz="2400" dirty="0">
                <a:solidFill>
                  <a:schemeClr val="tx1">
                    <a:lumMod val="65000"/>
                    <a:lumOff val="35000"/>
                  </a:schemeClr>
                </a:solidFill>
                <a:latin typeface="+mn-lt"/>
              </a:rPr>
              <a:t>: </a:t>
            </a:r>
            <a:r>
              <a:rPr lang="es-ES" sz="2400" dirty="0" err="1">
                <a:solidFill>
                  <a:schemeClr val="tx1">
                    <a:lumMod val="65000"/>
                    <a:lumOff val="35000"/>
                  </a:schemeClr>
                </a:solidFill>
                <a:latin typeface="+mn-lt"/>
              </a:rPr>
              <a:t>January</a:t>
            </a:r>
            <a:r>
              <a:rPr lang="es-ES" sz="2400" dirty="0">
                <a:solidFill>
                  <a:schemeClr val="tx1">
                    <a:lumMod val="65000"/>
                    <a:lumOff val="35000"/>
                  </a:schemeClr>
                </a:solidFill>
                <a:latin typeface="+mn-lt"/>
              </a:rPr>
              <a:t> 2013</a:t>
            </a:r>
          </a:p>
          <a:p>
            <a:r>
              <a:rPr lang="es-ES" sz="2400" b="1" dirty="0">
                <a:solidFill>
                  <a:schemeClr val="tx1">
                    <a:lumMod val="65000"/>
                    <a:lumOff val="35000"/>
                  </a:schemeClr>
                </a:solidFill>
                <a:latin typeface="+mn-lt"/>
              </a:rPr>
              <a:t>3rd TTR</a:t>
            </a:r>
            <a:r>
              <a:rPr lang="es-ES" sz="2400" dirty="0">
                <a:solidFill>
                  <a:schemeClr val="tx1">
                    <a:lumMod val="65000"/>
                    <a:lumOff val="35000"/>
                  </a:schemeClr>
                </a:solidFill>
                <a:latin typeface="+mn-lt"/>
              </a:rPr>
              <a:t>: </a:t>
            </a:r>
            <a:r>
              <a:rPr lang="es-ES" sz="2400" dirty="0" err="1">
                <a:solidFill>
                  <a:schemeClr val="tx1">
                    <a:lumMod val="65000"/>
                    <a:lumOff val="35000"/>
                  </a:schemeClr>
                </a:solidFill>
                <a:latin typeface="+mn-lt"/>
              </a:rPr>
              <a:t>August</a:t>
            </a:r>
            <a:r>
              <a:rPr lang="es-ES" sz="2400" dirty="0">
                <a:solidFill>
                  <a:schemeClr val="tx1">
                    <a:lumMod val="65000"/>
                    <a:lumOff val="35000"/>
                  </a:schemeClr>
                </a:solidFill>
                <a:latin typeface="+mn-lt"/>
              </a:rPr>
              <a:t> 2013</a:t>
            </a:r>
          </a:p>
        </p:txBody>
      </p:sp>
      <p:pic>
        <p:nvPicPr>
          <p:cNvPr id="15"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5372" y="3573016"/>
            <a:ext cx="4127063" cy="2232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9749" y="3573016"/>
            <a:ext cx="3986202" cy="22322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5927" y="3176640"/>
            <a:ext cx="6274426" cy="34021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http://www.safernightlife.org/theme/images/safer_logo_alpha.png">
            <a:extLst>
              <a:ext uri="{FF2B5EF4-FFF2-40B4-BE49-F238E27FC236}">
                <a16:creationId xmlns:a16="http://schemas.microsoft.com/office/drawing/2014/main" id="{0A723947-570E-4514-9FDF-45FF1961E7F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29467"/>
          <a:stretch/>
        </p:blipFill>
        <p:spPr bwMode="auto">
          <a:xfrm>
            <a:off x="248725" y="52535"/>
            <a:ext cx="2163035" cy="37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0007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grpSp>
        <p:nvGrpSpPr>
          <p:cNvPr id="6" name="Group 11"/>
          <p:cNvGrpSpPr/>
          <p:nvPr/>
        </p:nvGrpSpPr>
        <p:grpSpPr>
          <a:xfrm>
            <a:off x="0" y="0"/>
            <a:ext cx="9144000" cy="457200"/>
            <a:chOff x="0" y="0"/>
            <a:chExt cx="9144000" cy="457200"/>
          </a:xfrm>
        </p:grpSpPr>
        <p:sp>
          <p:nvSpPr>
            <p:cNvPr id="9" name="Rectangle 23"/>
            <p:cNvSpPr/>
            <p:nvPr/>
          </p:nvSpPr>
          <p:spPr>
            <a:xfrm>
              <a:off x="0" y="0"/>
              <a:ext cx="9144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0" descr="Safer nightlife.png"/>
            <p:cNvPicPr>
              <a:picLocks noChangeAspect="1"/>
            </p:cNvPicPr>
            <p:nvPr/>
          </p:nvPicPr>
          <p:blipFill>
            <a:blip r:embed="rId3"/>
            <a:stretch>
              <a:fillRect/>
            </a:stretch>
          </p:blipFill>
          <p:spPr>
            <a:xfrm>
              <a:off x="7556528" y="143933"/>
              <a:ext cx="1375800" cy="249498"/>
            </a:xfrm>
            <a:prstGeom prst="rect">
              <a:avLst/>
            </a:prstGeom>
          </p:spPr>
        </p:pic>
      </p:gr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32" t="12975" r="3185" b="6250"/>
          <a:stretch/>
        </p:blipFill>
        <p:spPr bwMode="auto">
          <a:xfrm>
            <a:off x="228603" y="2065283"/>
            <a:ext cx="8639283" cy="4288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Title 1"/>
          <p:cNvSpPr txBox="1">
            <a:spLocks/>
          </p:cNvSpPr>
          <p:nvPr/>
        </p:nvSpPr>
        <p:spPr>
          <a:xfrm>
            <a:off x="323528" y="1143000"/>
            <a:ext cx="7905989" cy="3048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a:solidFill>
                  <a:srgbClr val="FF4B00"/>
                </a:solidFill>
                <a:latin typeface="Calibri"/>
                <a:cs typeface="Calibri"/>
              </a:rPr>
              <a:t>Scientific article of TEDI project</a:t>
            </a:r>
          </a:p>
        </p:txBody>
      </p:sp>
      <p:pic>
        <p:nvPicPr>
          <p:cNvPr id="11" name="Picture 2" descr="http://www.safernightlife.org/theme/images/safer_logo_alpha.png">
            <a:extLst>
              <a:ext uri="{FF2B5EF4-FFF2-40B4-BE49-F238E27FC236}">
                <a16:creationId xmlns:a16="http://schemas.microsoft.com/office/drawing/2014/main" id="{8377B42E-1602-4E38-9CFA-C48F135327A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9467"/>
          <a:stretch/>
        </p:blipFill>
        <p:spPr bwMode="auto">
          <a:xfrm>
            <a:off x="248725" y="52535"/>
            <a:ext cx="2163035" cy="37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14382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grpSp>
        <p:nvGrpSpPr>
          <p:cNvPr id="6" name="Group 11"/>
          <p:cNvGrpSpPr/>
          <p:nvPr/>
        </p:nvGrpSpPr>
        <p:grpSpPr>
          <a:xfrm>
            <a:off x="0" y="0"/>
            <a:ext cx="9144000" cy="457200"/>
            <a:chOff x="0" y="0"/>
            <a:chExt cx="9144000" cy="457200"/>
          </a:xfrm>
        </p:grpSpPr>
        <p:sp>
          <p:nvSpPr>
            <p:cNvPr id="9" name="Rectangle 23"/>
            <p:cNvSpPr/>
            <p:nvPr/>
          </p:nvSpPr>
          <p:spPr>
            <a:xfrm>
              <a:off x="0" y="0"/>
              <a:ext cx="9144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0" descr="Safer nightlife.png"/>
            <p:cNvPicPr>
              <a:picLocks noChangeAspect="1"/>
            </p:cNvPicPr>
            <p:nvPr/>
          </p:nvPicPr>
          <p:blipFill>
            <a:blip r:embed="rId3"/>
            <a:stretch>
              <a:fillRect/>
            </a:stretch>
          </p:blipFill>
          <p:spPr>
            <a:xfrm>
              <a:off x="7556528" y="143933"/>
              <a:ext cx="1375800" cy="249498"/>
            </a:xfrm>
            <a:prstGeom prst="rect">
              <a:avLst/>
            </a:prstGeom>
          </p:spPr>
        </p:pic>
      </p:grpSp>
      <p:sp>
        <p:nvSpPr>
          <p:cNvPr id="12" name="Title 1"/>
          <p:cNvSpPr txBox="1">
            <a:spLocks/>
          </p:cNvSpPr>
          <p:nvPr/>
        </p:nvSpPr>
        <p:spPr>
          <a:xfrm>
            <a:off x="316496" y="1143000"/>
            <a:ext cx="7905989" cy="3048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a:solidFill>
                  <a:srgbClr val="FF4B00"/>
                </a:solidFill>
                <a:latin typeface="Calibri"/>
                <a:cs typeface="Calibri"/>
              </a:rPr>
              <a:t>Type of drugs </a:t>
            </a:r>
            <a:r>
              <a:rPr lang="en-US" sz="2200" b="1" dirty="0" err="1">
                <a:solidFill>
                  <a:srgbClr val="FF4B00"/>
                </a:solidFill>
                <a:latin typeface="Calibri"/>
                <a:cs typeface="Calibri"/>
              </a:rPr>
              <a:t>analysed</a:t>
            </a:r>
            <a:r>
              <a:rPr lang="en-US" sz="2200" b="1" dirty="0">
                <a:solidFill>
                  <a:srgbClr val="FF4B00"/>
                </a:solidFill>
                <a:latin typeface="Calibri"/>
                <a:cs typeface="Calibri"/>
              </a:rPr>
              <a:t> by TEDI members (2008-2013)</a:t>
            </a:r>
          </a:p>
        </p:txBody>
      </p:sp>
      <p:pic>
        <p:nvPicPr>
          <p:cNvPr id="2" name="Imagen 1">
            <a:extLst>
              <a:ext uri="{FF2B5EF4-FFF2-40B4-BE49-F238E27FC236}">
                <a16:creationId xmlns:a16="http://schemas.microsoft.com/office/drawing/2014/main" id="{35A7A03A-B2A2-4595-8913-A8DD0A69BC8B}"/>
              </a:ext>
            </a:extLst>
          </p:cNvPr>
          <p:cNvPicPr>
            <a:picLocks noChangeAspect="1"/>
          </p:cNvPicPr>
          <p:nvPr/>
        </p:nvPicPr>
        <p:blipFill rotWithShape="1">
          <a:blip r:embed="rId4"/>
          <a:srcRect l="23226" t="14983" r="28738" b="45798"/>
          <a:stretch/>
        </p:blipFill>
        <p:spPr>
          <a:xfrm>
            <a:off x="398109" y="2060847"/>
            <a:ext cx="8471224" cy="3888433"/>
          </a:xfrm>
          <a:prstGeom prst="rect">
            <a:avLst/>
          </a:prstGeom>
          <a:ln>
            <a:noFill/>
          </a:ln>
          <a:effectLst>
            <a:outerShdw blurRad="292100" dist="139700" dir="2700000" algn="tl" rotWithShape="0">
              <a:srgbClr val="333333">
                <a:alpha val="65000"/>
              </a:srgbClr>
            </a:outerShdw>
          </a:effectLst>
        </p:spPr>
      </p:pic>
      <p:pic>
        <p:nvPicPr>
          <p:cNvPr id="11" name="Picture 2" descr="http://www.safernightlife.org/theme/images/safer_logo_alpha.png">
            <a:extLst>
              <a:ext uri="{FF2B5EF4-FFF2-40B4-BE49-F238E27FC236}">
                <a16:creationId xmlns:a16="http://schemas.microsoft.com/office/drawing/2014/main" id="{FE351B20-2AB1-41EE-B380-75C824F8858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9467"/>
          <a:stretch/>
        </p:blipFill>
        <p:spPr bwMode="auto">
          <a:xfrm>
            <a:off x="248725" y="52535"/>
            <a:ext cx="2163035" cy="37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47801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1771</TotalTime>
  <Words>405</Words>
  <Application>Microsoft Office PowerPoint</Application>
  <PresentationFormat>Presentación en pantalla (4:3)</PresentationFormat>
  <Paragraphs>64</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Wingdings</vt:lpstr>
      <vt:lpstr>Office Theme</vt:lpstr>
      <vt:lpstr>TEDI project (Trans European Drug Information) </vt:lpstr>
      <vt:lpstr>Definition </vt:lpstr>
      <vt:lpstr>Drug Checking in Europe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alexverdaguer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Digital library</dc:title>
  <dc:creator>alex verdaguer</dc:creator>
  <cp:lastModifiedBy>Mireia Ventura Vilamala</cp:lastModifiedBy>
  <cp:revision>214</cp:revision>
  <cp:lastPrinted>2016-04-04T18:11:12Z</cp:lastPrinted>
  <dcterms:created xsi:type="dcterms:W3CDTF">2011-06-02T07:43:48Z</dcterms:created>
  <dcterms:modified xsi:type="dcterms:W3CDTF">2017-11-09T09:52:15Z</dcterms:modified>
</cp:coreProperties>
</file>