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5" r:id="rId2"/>
    <p:sldId id="331" r:id="rId3"/>
    <p:sldId id="351" r:id="rId4"/>
    <p:sldId id="300" r:id="rId5"/>
    <p:sldId id="303" r:id="rId6"/>
    <p:sldId id="333" r:id="rId7"/>
    <p:sldId id="315" r:id="rId8"/>
    <p:sldId id="342" r:id="rId9"/>
    <p:sldId id="343" r:id="rId10"/>
    <p:sldId id="344" r:id="rId11"/>
    <p:sldId id="345" r:id="rId12"/>
    <p:sldId id="346" r:id="rId13"/>
    <p:sldId id="347" r:id="rId14"/>
    <p:sldId id="349" r:id="rId15"/>
    <p:sldId id="350" r:id="rId16"/>
    <p:sldId id="352" r:id="rId17"/>
    <p:sldId id="348" r:id="rId18"/>
    <p:sldId id="353" r:id="rId19"/>
    <p:sldId id="338" r:id="rId20"/>
    <p:sldId id="354" r:id="rId21"/>
    <p:sldId id="355" r:id="rId22"/>
  </p:sldIdLst>
  <p:sldSz cx="9144000" cy="6858000" type="screen4x3"/>
  <p:notesSz cx="6858000" cy="9144000"/>
  <p:custDataLst>
    <p:tags r:id="rId24"/>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2D2A"/>
    <a:srgbClr val="2DADC7"/>
    <a:srgbClr val="00B6CC"/>
    <a:srgbClr val="2FA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73" autoAdjust="0"/>
  </p:normalViewPr>
  <p:slideViewPr>
    <p:cSldViewPr>
      <p:cViewPr varScale="1">
        <p:scale>
          <a:sx n="106" d="100"/>
          <a:sy n="106" d="100"/>
        </p:scale>
        <p:origin x="15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0B3BB-3AA8-4208-9B31-6A2D93FF1A61}" type="datetimeFigureOut">
              <a:rPr lang="nl-BE" smtClean="0"/>
              <a:pPr/>
              <a:t>8/11/2017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DDAC0-577D-46F3-A87C-314C5AD4826C}" type="slidenum">
              <a:rPr lang="nl-BE" smtClean="0"/>
              <a:pPr/>
              <a:t>‹nr.›</a:t>
            </a:fld>
            <a:endParaRPr lang="nl-BE"/>
          </a:p>
        </p:txBody>
      </p:sp>
    </p:spTree>
    <p:extLst>
      <p:ext uri="{BB962C8B-B14F-4D97-AF65-F5344CB8AC3E}">
        <p14:creationId xmlns:p14="http://schemas.microsoft.com/office/powerpoint/2010/main" val="240774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r>
              <a:rPr lang="nl-BE" sz="1200" kern="1200" dirty="0" smtClean="0">
                <a:solidFill>
                  <a:schemeClr val="tx1"/>
                </a:solidFill>
                <a:effectLst/>
                <a:latin typeface="+mn-lt"/>
                <a:ea typeface="+mn-ea"/>
                <a:cs typeface="+mn-cs"/>
              </a:rPr>
              <a:t>Training </a:t>
            </a:r>
            <a:r>
              <a:rPr lang="nl-BE" sz="1200" kern="1200" dirty="0" err="1" smtClean="0">
                <a:solidFill>
                  <a:schemeClr val="tx1"/>
                </a:solidFill>
                <a:effectLst/>
                <a:latin typeface="+mn-lt"/>
                <a:ea typeface="+mn-ea"/>
                <a:cs typeface="+mn-cs"/>
              </a:rPr>
              <a:t>staff</a:t>
            </a:r>
            <a:r>
              <a:rPr lang="nl-BE" sz="1200" kern="1200" dirty="0" smtClean="0">
                <a:solidFill>
                  <a:schemeClr val="tx1"/>
                </a:solidFill>
                <a:effectLst/>
                <a:latin typeface="+mn-lt"/>
                <a:ea typeface="+mn-ea"/>
                <a:cs typeface="+mn-cs"/>
              </a:rPr>
              <a:t> and crew in </a:t>
            </a:r>
            <a:r>
              <a:rPr lang="nl-BE" sz="1200" kern="1200" dirty="0" err="1" smtClean="0">
                <a:solidFill>
                  <a:schemeClr val="tx1"/>
                </a:solidFill>
                <a:effectLst/>
                <a:latin typeface="+mn-lt"/>
                <a:ea typeface="+mn-ea"/>
                <a:cs typeface="+mn-cs"/>
              </a:rPr>
              <a:t>recreational</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settings</a:t>
            </a:r>
            <a:r>
              <a:rPr lang="nl-BE" sz="1200" kern="1200" dirty="0" smtClean="0">
                <a:solidFill>
                  <a:schemeClr val="tx1"/>
                </a:solidFill>
                <a:effectLst/>
                <a:latin typeface="+mn-lt"/>
                <a:ea typeface="+mn-ea"/>
                <a:cs typeface="+mn-cs"/>
              </a:rPr>
              <a:t> is </a:t>
            </a:r>
            <a:r>
              <a:rPr lang="nl-BE" sz="1200" kern="1200" dirty="0" err="1" smtClean="0">
                <a:solidFill>
                  <a:schemeClr val="tx1"/>
                </a:solidFill>
                <a:effectLst/>
                <a:latin typeface="+mn-lt"/>
                <a:ea typeface="+mn-ea"/>
                <a:cs typeface="+mn-cs"/>
              </a:rPr>
              <a:t>an</a:t>
            </a:r>
            <a:r>
              <a:rPr lang="nl-BE" sz="1200" kern="1200" dirty="0" smtClean="0">
                <a:solidFill>
                  <a:schemeClr val="tx1"/>
                </a:solidFill>
                <a:effectLst/>
                <a:latin typeface="+mn-lt"/>
                <a:ea typeface="+mn-ea"/>
                <a:cs typeface="+mn-cs"/>
              </a:rPr>
              <a:t> important </a:t>
            </a:r>
            <a:r>
              <a:rPr lang="nl-BE" sz="1200" kern="1200" dirty="0" err="1" smtClean="0">
                <a:solidFill>
                  <a:schemeClr val="tx1"/>
                </a:solidFill>
                <a:effectLst/>
                <a:latin typeface="+mn-lt"/>
                <a:ea typeface="+mn-ea"/>
                <a:cs typeface="+mn-cs"/>
              </a:rPr>
              <a:t>interventions</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to</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reduce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risks</a:t>
            </a:r>
            <a:r>
              <a:rPr lang="nl-BE" sz="1200" kern="1200" dirty="0" smtClean="0">
                <a:solidFill>
                  <a:schemeClr val="tx1"/>
                </a:solidFill>
                <a:effectLst/>
                <a:latin typeface="+mn-lt"/>
                <a:ea typeface="+mn-ea"/>
                <a:cs typeface="+mn-cs"/>
              </a:rPr>
              <a:t> and </a:t>
            </a:r>
            <a:r>
              <a:rPr lang="nl-BE" sz="1200" kern="1200" dirty="0" err="1" smtClean="0">
                <a:solidFill>
                  <a:schemeClr val="tx1"/>
                </a:solidFill>
                <a:effectLst/>
                <a:latin typeface="+mn-lt"/>
                <a:ea typeface="+mn-ea"/>
                <a:cs typeface="+mn-cs"/>
              </a:rPr>
              <a:t>nuissance</a:t>
            </a:r>
            <a:r>
              <a:rPr lang="nl-BE"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Within the confines of the Quality Nights label for clubs and events in Flanders (Belgium), we developed an online training module for crew that is integrated in an online learning management system (LMS: </a:t>
            </a:r>
            <a:r>
              <a:rPr lang="nl-BE" sz="1200" kern="1200" dirty="0" smtClean="0">
                <a:solidFill>
                  <a:schemeClr val="tx1"/>
                </a:solidFill>
                <a:effectLst/>
                <a:latin typeface="+mn-lt"/>
                <a:ea typeface="+mn-ea"/>
                <a:cs typeface="+mn-cs"/>
              </a:rPr>
              <a:t>www.Docebo.com</a:t>
            </a:r>
            <a:r>
              <a:rPr lang="en-GB" sz="1200" kern="1200" dirty="0" smtClean="0">
                <a:solidFill>
                  <a:schemeClr val="tx1"/>
                </a:solidFill>
                <a:effectLst/>
                <a:latin typeface="+mn-lt"/>
                <a:ea typeface="+mn-ea"/>
                <a:cs typeface="+mn-cs"/>
              </a:rPr>
              <a:t>). This online training module makes it possible to inform the crew before the festival starts about the implementation of different health services at the event and improves knowledge and attitudes of festival crew in preventing drunkenness and other health related problems. The LMS provides us real time info on the learning path of all the crew members and provides those who passed the test with a certificate.  </a:t>
            </a:r>
            <a:endParaRPr lang="nl-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e-learning module was developed in cooperation with local dance event promotors and local prevention workers and will be tested in a few dance events in May and June 2015. </a:t>
            </a:r>
            <a:r>
              <a:rPr lang="nl-BE" sz="1200" kern="1200" dirty="0" err="1" smtClean="0">
                <a:solidFill>
                  <a:schemeClr val="tx1"/>
                </a:solidFill>
                <a:effectLst/>
                <a:latin typeface="+mn-lt"/>
                <a:ea typeface="+mn-ea"/>
                <a:cs typeface="+mn-cs"/>
              </a:rPr>
              <a:t>During</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the</a:t>
            </a:r>
            <a:r>
              <a:rPr lang="nl-BE" sz="1200" kern="1200" dirty="0" smtClean="0">
                <a:solidFill>
                  <a:schemeClr val="tx1"/>
                </a:solidFill>
                <a:effectLst/>
                <a:latin typeface="+mn-lt"/>
                <a:ea typeface="+mn-ea"/>
                <a:cs typeface="+mn-cs"/>
              </a:rPr>
              <a:t> Stad </a:t>
            </a:r>
            <a:r>
              <a:rPr lang="nl-BE" sz="1200" kern="1200" dirty="0" err="1" smtClean="0">
                <a:solidFill>
                  <a:schemeClr val="tx1"/>
                </a:solidFill>
                <a:effectLst/>
                <a:latin typeface="+mn-lt"/>
                <a:ea typeface="+mn-ea"/>
                <a:cs typeface="+mn-cs"/>
              </a:rPr>
              <a:t>nach</a:t>
            </a:r>
            <a:r>
              <a:rPr lang="nl-BE" sz="1200" kern="1200" dirty="0" smtClean="0">
                <a:solidFill>
                  <a:schemeClr val="tx1"/>
                </a:solidFill>
                <a:effectLst/>
                <a:latin typeface="+mn-lt"/>
                <a:ea typeface="+mn-ea"/>
                <a:cs typeface="+mn-cs"/>
              </a:rPr>
              <a:t> acht conference we </a:t>
            </a:r>
            <a:r>
              <a:rPr lang="nl-BE" sz="1200" kern="1200" dirty="0" err="1" smtClean="0">
                <a:solidFill>
                  <a:schemeClr val="tx1"/>
                </a:solidFill>
                <a:effectLst/>
                <a:latin typeface="+mn-lt"/>
                <a:ea typeface="+mn-ea"/>
                <a:cs typeface="+mn-cs"/>
              </a:rPr>
              <a:t>will</a:t>
            </a:r>
            <a:r>
              <a:rPr lang="nl-BE" sz="1200" kern="1200" dirty="0" smtClean="0">
                <a:solidFill>
                  <a:schemeClr val="tx1"/>
                </a:solidFill>
                <a:effectLst/>
                <a:latin typeface="+mn-lt"/>
                <a:ea typeface="+mn-ea"/>
                <a:cs typeface="+mn-cs"/>
              </a:rPr>
              <a:t> present </a:t>
            </a:r>
            <a:r>
              <a:rPr lang="nl-BE" sz="1200" kern="1200" dirty="0" err="1" smtClean="0">
                <a:solidFill>
                  <a:schemeClr val="tx1"/>
                </a:solidFill>
                <a:effectLst/>
                <a:latin typeface="+mn-lt"/>
                <a:ea typeface="+mn-ea"/>
                <a:cs typeface="+mn-cs"/>
              </a:rPr>
              <a:t>some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results</a:t>
            </a:r>
            <a:r>
              <a:rPr lang="nl-BE" sz="1200" kern="1200" dirty="0" smtClean="0">
                <a:solidFill>
                  <a:schemeClr val="tx1"/>
                </a:solidFill>
                <a:effectLst/>
                <a:latin typeface="+mn-lt"/>
                <a:ea typeface="+mn-ea"/>
                <a:cs typeface="+mn-cs"/>
              </a:rPr>
              <a:t> of </a:t>
            </a:r>
            <a:r>
              <a:rPr lang="nl-BE" sz="1200" kern="1200" dirty="0" err="1" smtClean="0">
                <a:solidFill>
                  <a:schemeClr val="tx1"/>
                </a:solidFill>
                <a:effectLst/>
                <a:latin typeface="+mn-lt"/>
                <a:ea typeface="+mn-ea"/>
                <a:cs typeface="+mn-cs"/>
              </a:rPr>
              <a:t>our</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experience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with</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this</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intervention</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alongside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some</a:t>
            </a:r>
            <a:r>
              <a:rPr lang="nl-BE" sz="1200" kern="1200" dirty="0" smtClean="0">
                <a:solidFill>
                  <a:schemeClr val="tx1"/>
                </a:solidFill>
                <a:effectLst/>
                <a:latin typeface="+mn-lt"/>
                <a:ea typeface="+mn-ea"/>
                <a:cs typeface="+mn-cs"/>
              </a:rPr>
              <a:t> of </a:t>
            </a:r>
            <a:r>
              <a:rPr lang="nl-BE" sz="1200" kern="1200" dirty="0" err="1" smtClean="0">
                <a:solidFill>
                  <a:schemeClr val="tx1"/>
                </a:solidFill>
                <a:effectLst/>
                <a:latin typeface="+mn-lt"/>
                <a:ea typeface="+mn-ea"/>
                <a:cs typeface="+mn-cs"/>
              </a:rPr>
              <a:t>the</a:t>
            </a:r>
            <a:r>
              <a:rPr lang="nl-BE" sz="1200" kern="1200" dirty="0" smtClean="0">
                <a:solidFill>
                  <a:schemeClr val="tx1"/>
                </a:solidFill>
                <a:effectLst/>
                <a:latin typeface="+mn-lt"/>
                <a:ea typeface="+mn-ea"/>
                <a:cs typeface="+mn-cs"/>
              </a:rPr>
              <a:t> most </a:t>
            </a:r>
            <a:r>
              <a:rPr lang="nl-BE" sz="1200" kern="1200" dirty="0" err="1" smtClean="0">
                <a:solidFill>
                  <a:schemeClr val="tx1"/>
                </a:solidFill>
                <a:effectLst/>
                <a:latin typeface="+mn-lt"/>
                <a:ea typeface="+mn-ea"/>
                <a:cs typeface="+mn-cs"/>
              </a:rPr>
              <a:t>interesting</a:t>
            </a:r>
            <a:r>
              <a:rPr lang="nl-BE" sz="1200" kern="1200" dirty="0" smtClean="0">
                <a:solidFill>
                  <a:schemeClr val="tx1"/>
                </a:solidFill>
                <a:effectLst/>
                <a:latin typeface="+mn-lt"/>
                <a:ea typeface="+mn-ea"/>
                <a:cs typeface="+mn-cs"/>
              </a:rPr>
              <a:t> features of </a:t>
            </a:r>
            <a:r>
              <a:rPr lang="nl-BE" sz="1200" kern="1200" dirty="0" err="1" smtClean="0">
                <a:solidFill>
                  <a:schemeClr val="tx1"/>
                </a:solidFill>
                <a:effectLst/>
                <a:latin typeface="+mn-lt"/>
                <a:ea typeface="+mn-ea"/>
                <a:cs typeface="+mn-cs"/>
              </a:rPr>
              <a:t>the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docebo</a:t>
            </a:r>
            <a:r>
              <a:rPr lang="nl-BE" sz="1200" kern="1200" dirty="0" smtClean="0">
                <a:solidFill>
                  <a:schemeClr val="tx1"/>
                </a:solidFill>
                <a:effectLst/>
                <a:latin typeface="+mn-lt"/>
                <a:ea typeface="+mn-ea"/>
                <a:cs typeface="+mn-cs"/>
              </a:rPr>
              <a:t> platform. </a:t>
            </a:r>
          </a:p>
          <a:p>
            <a:endParaRPr lang="nl-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7112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6CDDAC0-577D-46F3-A87C-314C5AD4826C}" type="slidenum">
              <a:rPr lang="nl-BE" smtClean="0"/>
              <a:pPr/>
              <a:t>11</a:t>
            </a:fld>
            <a:endParaRPr lang="nl-BE"/>
          </a:p>
        </p:txBody>
      </p:sp>
    </p:spTree>
    <p:extLst>
      <p:ext uri="{BB962C8B-B14F-4D97-AF65-F5344CB8AC3E}">
        <p14:creationId xmlns:p14="http://schemas.microsoft.com/office/powerpoint/2010/main" val="253528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6CDDAC0-577D-46F3-A87C-314C5AD4826C}" type="slidenum">
              <a:rPr lang="nl-BE" smtClean="0"/>
              <a:pPr/>
              <a:t>13</a:t>
            </a:fld>
            <a:endParaRPr lang="nl-BE"/>
          </a:p>
        </p:txBody>
      </p:sp>
    </p:spTree>
    <p:extLst>
      <p:ext uri="{BB962C8B-B14F-4D97-AF65-F5344CB8AC3E}">
        <p14:creationId xmlns:p14="http://schemas.microsoft.com/office/powerpoint/2010/main" val="12928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6CDDAC0-577D-46F3-A87C-314C5AD4826C}" type="slidenum">
              <a:rPr lang="nl-BE" smtClean="0"/>
              <a:pPr/>
              <a:t>15</a:t>
            </a:fld>
            <a:endParaRPr lang="nl-BE"/>
          </a:p>
        </p:txBody>
      </p:sp>
    </p:spTree>
    <p:extLst>
      <p:ext uri="{BB962C8B-B14F-4D97-AF65-F5344CB8AC3E}">
        <p14:creationId xmlns:p14="http://schemas.microsoft.com/office/powerpoint/2010/main" val="301215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155526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Challenge:</a:t>
            </a:r>
          </a:p>
          <a:p>
            <a:endParaRPr lang="nl-BE" dirty="0" smtClean="0"/>
          </a:p>
          <a:p>
            <a:pPr marL="171450" indent="-171450">
              <a:buFontTx/>
              <a:buChar char="-"/>
            </a:pPr>
            <a:r>
              <a:rPr lang="nl-NL" sz="1200" kern="1200" baseline="0" dirty="0" smtClean="0">
                <a:solidFill>
                  <a:srgbClr val="572E2D"/>
                </a:solidFill>
                <a:latin typeface="Noteworthy Bold" charset="0"/>
                <a:ea typeface="Noteworthy Bold" charset="0"/>
                <a:cs typeface="Noteworthy Bold" charset="0"/>
                <a:sym typeface="Noteworthy Bold" charset="0"/>
              </a:rPr>
              <a:t>Priority!</a:t>
            </a:r>
          </a:p>
          <a:p>
            <a:pPr marL="171450" indent="-171450">
              <a:buFontTx/>
              <a:buChar char="-"/>
            </a:pPr>
            <a:r>
              <a:rPr lang="nl-NL" sz="1200" kern="1200" baseline="0" dirty="0" smtClean="0">
                <a:solidFill>
                  <a:srgbClr val="572E2D"/>
                </a:solidFill>
                <a:latin typeface="Noteworthy Bold" charset="0"/>
                <a:ea typeface="Noteworthy Bold" charset="0"/>
                <a:cs typeface="Noteworthy Bold" charset="0"/>
                <a:sym typeface="Noteworthy Bold" charset="0"/>
              </a:rPr>
              <a:t>Keep </a:t>
            </a:r>
            <a:r>
              <a:rPr lang="nl-NL" sz="1200" kern="1200" baseline="0" dirty="0" err="1" smtClean="0">
                <a:solidFill>
                  <a:srgbClr val="572E2D"/>
                </a:solidFill>
                <a:latin typeface="Noteworthy Bold" charset="0"/>
                <a:ea typeface="Noteworthy Bold" charset="0"/>
                <a:cs typeface="Noteworthy Bold" charset="0"/>
                <a:sym typeface="Noteworthy Bold" charset="0"/>
              </a:rPr>
              <a:t>the</a:t>
            </a:r>
            <a:r>
              <a:rPr lang="nl-NL" sz="1200" kern="1200" baseline="0" dirty="0" smtClean="0">
                <a:solidFill>
                  <a:srgbClr val="572E2D"/>
                </a:solidFill>
                <a:latin typeface="Noteworthy Bold" charset="0"/>
                <a:ea typeface="Noteworthy Bold" charset="0"/>
                <a:cs typeface="Noteworthy Bold" charset="0"/>
                <a:sym typeface="Noteworthy Bold" charset="0"/>
              </a:rPr>
              <a:t> festival </a:t>
            </a:r>
            <a:r>
              <a:rPr lang="nl-NL" sz="1200" kern="1200" baseline="0" dirty="0" err="1" smtClean="0">
                <a:solidFill>
                  <a:srgbClr val="572E2D"/>
                </a:solidFill>
                <a:latin typeface="Noteworthy Bold" charset="0"/>
                <a:ea typeface="Noteworthy Bold" charset="0"/>
                <a:cs typeface="Noteworthy Bold" charset="0"/>
                <a:sym typeface="Noteworthy Bold" charset="0"/>
              </a:rPr>
              <a:t>engaged</a:t>
            </a:r>
            <a:r>
              <a:rPr lang="nl-NL" sz="1200" kern="1200" baseline="0" dirty="0" smtClean="0">
                <a:solidFill>
                  <a:srgbClr val="572E2D"/>
                </a:solidFill>
                <a:latin typeface="Noteworthy Bold" charset="0"/>
                <a:ea typeface="Noteworthy Bold" charset="0"/>
                <a:cs typeface="Noteworthy Bold" charset="0"/>
                <a:sym typeface="Noteworthy Bold" charset="0"/>
              </a:rPr>
              <a:t>.</a:t>
            </a:r>
          </a:p>
          <a:p>
            <a:r>
              <a:rPr lang="nl-NL" sz="1200" kern="1200" baseline="0" dirty="0" smtClean="0">
                <a:solidFill>
                  <a:srgbClr val="572E2D"/>
                </a:solidFill>
                <a:latin typeface="Noteworthy Bold" charset="0"/>
                <a:ea typeface="Noteworthy Bold" charset="0"/>
                <a:cs typeface="Noteworthy Bold" charset="0"/>
                <a:sym typeface="Noteworthy Bold" charset="0"/>
              </a:rPr>
              <a:t>-   Follow up </a:t>
            </a:r>
            <a:r>
              <a:rPr lang="nl-NL" sz="1200" kern="1200" baseline="0" dirty="0" err="1" smtClean="0">
                <a:solidFill>
                  <a:srgbClr val="572E2D"/>
                </a:solidFill>
                <a:latin typeface="Noteworthy Bold" charset="0"/>
                <a:ea typeface="Noteworthy Bold" charset="0"/>
                <a:cs typeface="Noteworthy Bold" charset="0"/>
                <a:sym typeface="Noteworthy Bold" charset="0"/>
              </a:rPr>
              <a:t>trainings</a:t>
            </a:r>
            <a:r>
              <a:rPr lang="nl-NL" sz="1200" kern="1200" baseline="0" dirty="0" smtClean="0">
                <a:solidFill>
                  <a:srgbClr val="572E2D"/>
                </a:solidFill>
                <a:latin typeface="Noteworthy Bold" charset="0"/>
                <a:ea typeface="Noteworthy Bold" charset="0"/>
                <a:cs typeface="Noteworthy Bold" charset="0"/>
                <a:sym typeface="Noteworthy Bold" charset="0"/>
              </a:rPr>
              <a:t>?</a:t>
            </a:r>
          </a:p>
          <a:p>
            <a:endParaRPr lang="nl-BE" dirty="0"/>
          </a:p>
        </p:txBody>
      </p:sp>
      <p:sp>
        <p:nvSpPr>
          <p:cNvPr id="4" name="Tijdelijke aanduiding voor dianummer 3"/>
          <p:cNvSpPr>
            <a:spLocks noGrp="1"/>
          </p:cNvSpPr>
          <p:nvPr>
            <p:ph type="sldNum" sz="quarter" idx="10"/>
          </p:nvPr>
        </p:nvSpPr>
        <p:spPr/>
        <p:txBody>
          <a:bodyPr/>
          <a:lstStyle/>
          <a:p>
            <a:fld id="{F6CDDAC0-577D-46F3-A87C-314C5AD4826C}" type="slidenum">
              <a:rPr lang="nl-BE" smtClean="0"/>
              <a:pPr/>
              <a:t>17</a:t>
            </a:fld>
            <a:endParaRPr lang="nl-BE"/>
          </a:p>
        </p:txBody>
      </p:sp>
    </p:spTree>
    <p:extLst>
      <p:ext uri="{BB962C8B-B14F-4D97-AF65-F5344CB8AC3E}">
        <p14:creationId xmlns:p14="http://schemas.microsoft.com/office/powerpoint/2010/main" val="55454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406468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209581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398234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383636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noFill/>
          <a:ln>
            <a:solidFill>
              <a:srgbClr val="000000"/>
            </a:solidFill>
            <a:miter lim="800000"/>
            <a:headEnd/>
            <a:tailEnd/>
          </a:ln>
        </p:spPr>
      </p:sp>
      <p:sp>
        <p:nvSpPr>
          <p:cNvPr id="2150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Tree>
    <p:extLst>
      <p:ext uri="{BB962C8B-B14F-4D97-AF65-F5344CB8AC3E}">
        <p14:creationId xmlns:p14="http://schemas.microsoft.com/office/powerpoint/2010/main" val="106030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xfrm>
            <a:off x="3884614" y="8685213"/>
            <a:ext cx="2971800" cy="457200"/>
          </a:xfrm>
          <a:prstGeom prst="rect">
            <a:avLst/>
          </a:prstGeom>
          <a:noFill/>
        </p:spPr>
        <p:txBody>
          <a:bodyPr/>
          <a:lstStyle/>
          <a:p>
            <a:fld id="{F31715B3-E4F9-4803-924C-2BC8D850E2EF}" type="slidenum">
              <a:rPr lang="nl-NL"/>
              <a:pPr/>
              <a:t>3</a:t>
            </a:fld>
            <a:endParaRPr lang="nl-NL"/>
          </a:p>
        </p:txBody>
      </p:sp>
      <p:sp>
        <p:nvSpPr>
          <p:cNvPr id="49155" name="Rectangle 1"/>
          <p:cNvSpPr>
            <a:spLocks noGrp="1" noRot="1" noChangeAspect="1" noChangeArrowheads="1" noTextEdit="1"/>
          </p:cNvSpPr>
          <p:nvPr>
            <p:ph type="sldImg"/>
          </p:nvPr>
        </p:nvSpPr>
        <p:spPr>
          <a:ln/>
        </p:spPr>
      </p:sp>
      <p:sp>
        <p:nvSpPr>
          <p:cNvPr id="49156" name="Rectangle 2"/>
          <p:cNvSpPr>
            <a:spLocks noGrp="1" noChangeArrowheads="1"/>
          </p:cNvSpPr>
          <p:nvPr>
            <p:ph type="body" idx="1"/>
          </p:nvPr>
        </p:nvSpPr>
        <p:spPr>
          <a:noFill/>
          <a:ln/>
        </p:spPr>
        <p:txBody>
          <a:bodyPr/>
          <a:lstStyle/>
          <a:p>
            <a:pPr eaLnBrk="1" hangingPunct="1">
              <a:spcBef>
                <a:spcPct val="0"/>
              </a:spcBef>
            </a:pPr>
            <a:r>
              <a:rPr lang="nl-BE" dirty="0" smtClean="0">
                <a:latin typeface="Noteworthy Bold"/>
                <a:ea typeface="Noteworthy Bold"/>
                <a:cs typeface="Noteworthy Bold"/>
              </a:rPr>
              <a:t>In</a:t>
            </a:r>
            <a:r>
              <a:rPr lang="nl-BE" baseline="0" dirty="0" smtClean="0">
                <a:latin typeface="Noteworthy Bold"/>
                <a:ea typeface="Noteworthy Bold"/>
                <a:cs typeface="Noteworthy Bold"/>
              </a:rPr>
              <a:t> totaal zijn er meer dan 70 QN locaties waarvan meer dan 30 in Vlaanderen. Er zijn 12 QN events waarvan 10 in Vlaanderen.</a:t>
            </a:r>
            <a:endParaRPr lang="nl-BE" dirty="0" smtClean="0">
              <a:latin typeface="Noteworthy Bold"/>
              <a:ea typeface="Noteworthy Bold"/>
              <a:cs typeface="Noteworthy Bold"/>
            </a:endParaRPr>
          </a:p>
        </p:txBody>
      </p:sp>
    </p:spTree>
    <p:extLst>
      <p:ext uri="{BB962C8B-B14F-4D97-AF65-F5344CB8AC3E}">
        <p14:creationId xmlns:p14="http://schemas.microsoft.com/office/powerpoint/2010/main" val="235950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397895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p:sp>
      <p:sp>
        <p:nvSpPr>
          <p:cNvPr id="33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pPr eaLnBrk="1"/>
            <a:endParaRPr lang="nl-NL" altLang="nl-BE" dirty="0" smtClean="0">
              <a:latin typeface="Noteworthy Bold"/>
              <a:ea typeface="Noteworthy Bold"/>
              <a:cs typeface="Noteworthy Bold"/>
            </a:endParaRPr>
          </a:p>
        </p:txBody>
      </p:sp>
    </p:spTree>
    <p:extLst>
      <p:ext uri="{BB962C8B-B14F-4D97-AF65-F5344CB8AC3E}">
        <p14:creationId xmlns:p14="http://schemas.microsoft.com/office/powerpoint/2010/main" val="366957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r>
              <a:rPr lang="nl-NL" sz="2400" kern="1200" baseline="0" dirty="0" smtClean="0">
                <a:solidFill>
                  <a:srgbClr val="572E2D"/>
                </a:solidFill>
                <a:latin typeface="Noteworthy Bold" charset="0"/>
                <a:ea typeface="Noteworthy Bold" charset="0"/>
                <a:cs typeface="Noteworthy Bold" charset="0"/>
                <a:sym typeface="Noteworthy Bold" charset="0"/>
              </a:rPr>
              <a:t>management is </a:t>
            </a:r>
            <a:r>
              <a:rPr lang="nl-NL" sz="2400" kern="1200" baseline="0" dirty="0" err="1" smtClean="0">
                <a:solidFill>
                  <a:srgbClr val="572E2D"/>
                </a:solidFill>
                <a:latin typeface="Noteworthy Bold" charset="0"/>
                <a:ea typeface="Noteworthy Bold" charset="0"/>
                <a:cs typeface="Noteworthy Bold" charset="0"/>
                <a:sym typeface="Noteworthy Bold" charset="0"/>
              </a:rPr>
              <a:t>involved</a:t>
            </a:r>
            <a:r>
              <a:rPr lang="nl-NL" sz="2400" kern="1200" baseline="0" dirty="0" smtClean="0">
                <a:solidFill>
                  <a:srgbClr val="572E2D"/>
                </a:solidFill>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246709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r>
              <a:rPr lang="nl-NL" sz="2400" kern="1200" baseline="0" dirty="0" smtClean="0">
                <a:solidFill>
                  <a:srgbClr val="572E2D"/>
                </a:solidFill>
                <a:latin typeface="Noteworthy Bold" charset="0"/>
                <a:ea typeface="Noteworthy Bold" charset="0"/>
                <a:cs typeface="Noteworthy Bold" charset="0"/>
                <a:sym typeface="Noteworthy Bold" charset="0"/>
              </a:rPr>
              <a:t>Jochen.schrooten@vad.be</a:t>
            </a:r>
          </a:p>
          <a:p>
            <a:r>
              <a:rPr lang="nl-NL" sz="2400" kern="1200" baseline="0" dirty="0" smtClean="0">
                <a:solidFill>
                  <a:srgbClr val="572E2D"/>
                </a:solidFill>
                <a:latin typeface="Noteworthy Bold" charset="0"/>
                <a:ea typeface="Noteworthy Bold" charset="0"/>
                <a:cs typeface="Noteworthy Bold" charset="0"/>
                <a:sym typeface="Noteworthy Bold" charset="0"/>
              </a:rPr>
              <a:t>L1nekejochen</a:t>
            </a:r>
          </a:p>
          <a:p>
            <a:endParaRPr lang="nl-NL" sz="2400" kern="1200" baseline="0" dirty="0" smtClean="0">
              <a:solidFill>
                <a:srgbClr val="572E2D"/>
              </a:solidFill>
              <a:latin typeface="Noteworthy Bold" charset="0"/>
              <a:ea typeface="Noteworthy Bold" charset="0"/>
              <a:cs typeface="Noteworthy Bold" charset="0"/>
              <a:sym typeface="Noteworthy Bold" charset="0"/>
            </a:endParaRPr>
          </a:p>
          <a:p>
            <a:r>
              <a:rPr lang="nl-NL" sz="2400" kern="1200" baseline="0" dirty="0" smtClean="0">
                <a:solidFill>
                  <a:srgbClr val="572E2D"/>
                </a:solidFill>
                <a:latin typeface="Noteworthy Bold" charset="0"/>
                <a:ea typeface="Noteworthy Bold" charset="0"/>
                <a:cs typeface="Noteworthy Bold" charset="0"/>
                <a:sym typeface="Noteworthy Bold" charset="0"/>
              </a:rPr>
              <a:t>https://www.youtube.com/watch?v=UMAqLShre2c </a:t>
            </a:r>
          </a:p>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121567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normAutofit/>
          </a:bodyPr>
          <a:lstStyle/>
          <a:p>
            <a:r>
              <a:rPr lang="nl-NL" sz="2400" kern="1200" baseline="0" dirty="0" smtClean="0">
                <a:solidFill>
                  <a:srgbClr val="572E2D"/>
                </a:solidFill>
                <a:latin typeface="Noteworthy Bold" charset="0"/>
                <a:ea typeface="Noteworthy Bold" charset="0"/>
                <a:cs typeface="Noteworthy Bold" charset="0"/>
                <a:sym typeface="Noteworthy Bold" charset="0"/>
              </a:rPr>
              <a:t>Jochen.schrooten@vad.be</a:t>
            </a:r>
          </a:p>
          <a:p>
            <a:r>
              <a:rPr lang="nl-NL" sz="2400" kern="1200" baseline="0" dirty="0" smtClean="0">
                <a:solidFill>
                  <a:srgbClr val="572E2D"/>
                </a:solidFill>
                <a:latin typeface="Noteworthy Bold" charset="0"/>
                <a:ea typeface="Noteworthy Bold" charset="0"/>
                <a:cs typeface="Noteworthy Bold" charset="0"/>
                <a:sym typeface="Noteworthy Bold" charset="0"/>
              </a:rPr>
              <a:t>L1nekejochen</a:t>
            </a:r>
          </a:p>
          <a:p>
            <a:endParaRPr lang="nl-NL" sz="2400" kern="1200" baseline="0" dirty="0" smtClean="0">
              <a:solidFill>
                <a:srgbClr val="572E2D"/>
              </a:solidFill>
              <a:latin typeface="Noteworthy Bold" charset="0"/>
              <a:ea typeface="Noteworthy Bold" charset="0"/>
              <a:cs typeface="Noteworthy Bold" charset="0"/>
              <a:sym typeface="Noteworthy Bold" charset="0"/>
            </a:endParaRPr>
          </a:p>
          <a:p>
            <a:r>
              <a:rPr lang="nl-NL" sz="2400" kern="1200" baseline="0" dirty="0" smtClean="0">
                <a:solidFill>
                  <a:srgbClr val="572E2D"/>
                </a:solidFill>
                <a:latin typeface="Noteworthy Bold" charset="0"/>
                <a:ea typeface="Noteworthy Bold" charset="0"/>
                <a:cs typeface="Noteworthy Bold" charset="0"/>
                <a:sym typeface="Noteworthy Bold" charset="0"/>
              </a:rPr>
              <a:t>https://www.youtube.com/watch?v=UMAqLShre2c </a:t>
            </a:r>
          </a:p>
          <a:p>
            <a:endParaRPr lang="nl-NL" sz="2400" kern="1200" baseline="0" dirty="0" smtClean="0">
              <a:solidFill>
                <a:srgbClr val="572E2D"/>
              </a:solidFill>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268777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6CDDAC0-577D-46F3-A87C-314C5AD4826C}" type="slidenum">
              <a:rPr lang="nl-BE" smtClean="0"/>
              <a:pPr/>
              <a:t>10</a:t>
            </a:fld>
            <a:endParaRPr lang="nl-BE"/>
          </a:p>
        </p:txBody>
      </p:sp>
    </p:spTree>
    <p:extLst>
      <p:ext uri="{BB962C8B-B14F-4D97-AF65-F5344CB8AC3E}">
        <p14:creationId xmlns:p14="http://schemas.microsoft.com/office/powerpoint/2010/main" val="280610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AD3EF262-73FF-4397-89E8-5BD7B0495250}" type="datetimeFigureOut">
              <a:rPr lang="nl-BE" smtClean="0"/>
              <a:pPr/>
              <a:t>8/11/2017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AD3EF262-73FF-4397-89E8-5BD7B0495250}" type="datetimeFigureOut">
              <a:rPr lang="nl-BE" smtClean="0"/>
              <a:pPr/>
              <a:t>8/11/2017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D3EF262-73FF-4397-89E8-5BD7B0495250}" type="datetimeFigureOut">
              <a:rPr lang="nl-BE" smtClean="0"/>
              <a:pPr/>
              <a:t>8/11/2017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3EF262-73FF-4397-89E8-5BD7B0495250}" type="datetimeFigureOut">
              <a:rPr lang="nl-BE" smtClean="0"/>
              <a:pPr/>
              <a:t>8/11/2017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D3EF262-73FF-4397-89E8-5BD7B0495250}" type="datetimeFigureOut">
              <a:rPr lang="nl-BE" smtClean="0"/>
              <a:pPr/>
              <a:t>8/11/2017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D3EF262-73FF-4397-89E8-5BD7B0495250}" type="datetimeFigureOut">
              <a:rPr lang="nl-BE" smtClean="0"/>
              <a:pPr/>
              <a:t>8/11/2017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902AFA6-5FE2-49C8-A319-5052DFE2E120}" type="slidenum">
              <a:rPr lang="nl-BE" smtClean="0"/>
              <a:pPr/>
              <a:t>‹nr.›</a:t>
            </a:fld>
            <a:endParaRPr lang="nl-BE"/>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EF262-73FF-4397-89E8-5BD7B0495250}" type="datetimeFigureOut">
              <a:rPr lang="nl-BE" smtClean="0"/>
              <a:pPr/>
              <a:t>8/11/2017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2AFA6-5FE2-49C8-A319-5052DFE2E120}"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partyplus.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hyperlink" Target="http://www.partyplus.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qualitynights.vad-host.be/"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qualitynights.docebosaas.com/l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0" y="3651096"/>
            <a:ext cx="9144000" cy="3018264"/>
          </a:xfrm>
          <a:prstGeom prst="rect">
            <a:avLst/>
          </a:prstGeom>
          <a:noFill/>
          <a:ln w="12700" cap="flat" cmpd="sng">
            <a:noFill/>
            <a:prstDash val="solid"/>
            <a:miter lim="0"/>
            <a:headEnd/>
            <a:tailEnd/>
          </a:ln>
          <a:effectLst/>
        </p:spPr>
        <p:txBody>
          <a:bodyPr lIns="88896" tIns="50798" rIns="88896" bIns="50798" anchor="ctr"/>
          <a:lstStyle/>
          <a:p>
            <a:pPr algn="ctr"/>
            <a:r>
              <a:rPr lang="en-GB" sz="3200" b="1" dirty="0" smtClean="0">
                <a:latin typeface="Verdana" panose="020B0604030504040204" pitchFamily="34" charset="0"/>
                <a:ea typeface="Verdana" panose="020B0604030504040204" pitchFamily="34" charset="0"/>
                <a:cs typeface="Verdana" panose="020B0604030504040204" pitchFamily="34" charset="0"/>
              </a:rPr>
              <a:t>Online training </a:t>
            </a:r>
            <a:r>
              <a:rPr lang="en-GB" sz="3200" b="1" dirty="0">
                <a:latin typeface="Verdana" panose="020B0604030504040204" pitchFamily="34" charset="0"/>
                <a:ea typeface="Verdana" panose="020B0604030504040204" pitchFamily="34" charset="0"/>
                <a:cs typeface="Verdana" panose="020B0604030504040204" pitchFamily="34" charset="0"/>
              </a:rPr>
              <a:t>for festival </a:t>
            </a:r>
            <a:r>
              <a:rPr lang="en-GB" sz="3200" b="1" dirty="0" smtClean="0">
                <a:latin typeface="Verdana" panose="020B0604030504040204" pitchFamily="34" charset="0"/>
                <a:ea typeface="Verdana" panose="020B0604030504040204" pitchFamily="34" charset="0"/>
                <a:cs typeface="Verdana" panose="020B0604030504040204" pitchFamily="34" charset="0"/>
              </a:rPr>
              <a:t>crew: the Belgian experience</a:t>
            </a:r>
            <a:endParaRPr lang="nl-BE" sz="3200"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1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sz="1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16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Jochen</a:t>
            </a:r>
            <a:r>
              <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Schrooten</a:t>
            </a:r>
          </a:p>
          <a:p>
            <a:pPr algn="ctr" defTabSz="914145">
              <a:lnSpc>
                <a:spcPct val="102000"/>
              </a:lnSpc>
            </a:pPr>
            <a:r>
              <a:rPr lang="nl-NL" sz="16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Coordinator</a:t>
            </a:r>
            <a:r>
              <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16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Quality</a:t>
            </a:r>
            <a:r>
              <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16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Nights</a:t>
            </a:r>
            <a:r>
              <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16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Flanders</a:t>
            </a:r>
            <a:endParaRPr lang="nl-NL" sz="1600" dirty="0">
              <a:solidFill>
                <a:srgbClr val="D52B1E"/>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3" cstate="print"/>
          <a:srcRect l="15714" t="41260" r="55995" b="18217"/>
          <a:stretch>
            <a:fillRect/>
          </a:stretch>
        </p:blipFill>
        <p:spPr bwMode="auto">
          <a:xfrm>
            <a:off x="3106116" y="548680"/>
            <a:ext cx="2931767" cy="3042809"/>
          </a:xfrm>
          <a:prstGeom prst="rect">
            <a:avLst/>
          </a:prstGeom>
          <a:noFill/>
          <a:ln w="9525">
            <a:noFill/>
            <a:miter lim="800000"/>
            <a:headEnd/>
            <a:tailEnd/>
          </a:ln>
        </p:spPr>
      </p:pic>
      <p:pic>
        <p:nvPicPr>
          <p:cNvPr id="6" name="Afbeelding 5">
            <a:hlinkClick r:id="rId4"/>
          </p:cNvPr>
          <p:cNvPicPr/>
          <p:nvPr/>
        </p:nvPicPr>
        <p:blipFill>
          <a:blip r:embed="rId5" cstate="print">
            <a:extLst>
              <a:ext uri="{28A0092B-C50C-407E-A947-70E740481C1C}">
                <a14:useLocalDpi xmlns:a14="http://schemas.microsoft.com/office/drawing/2010/main" val="0"/>
              </a:ext>
            </a:extLst>
          </a:blip>
          <a:srcRect t="29752" b="34505"/>
          <a:stretch>
            <a:fillRect/>
          </a:stretch>
        </p:blipFill>
        <p:spPr bwMode="auto">
          <a:xfrm>
            <a:off x="5076056" y="3269428"/>
            <a:ext cx="2533005" cy="531884"/>
          </a:xfrm>
          <a:prstGeom prst="rect">
            <a:avLst/>
          </a:prstGeom>
          <a:noFill/>
          <a:ln>
            <a:noFill/>
          </a:ln>
        </p:spPr>
      </p:pic>
      <p:pic>
        <p:nvPicPr>
          <p:cNvPr id="7" name="Picture 2" descr="http://www.safernightlife.org/theme/images/safer_logo_alph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192212"/>
            <a:ext cx="2772172" cy="68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70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133"/>
                                        </p:tgtEl>
                                        <p:attrNameLst>
                                          <p:attrName>style.visibility</p:attrName>
                                        </p:attrNameLst>
                                      </p:cBhvr>
                                      <p:to>
                                        <p:strVal val="visible"/>
                                      </p:to>
                                    </p:set>
                                    <p:animEffect transition="in" filter="fade">
                                      <p:cBhvr>
                                        <p:cTn id="7" dur="1000"/>
                                        <p:tgtEl>
                                          <p:spTgt spid="513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7" name="Afbeelding 6"/>
          <p:cNvPicPr>
            <a:picLocks noChangeAspect="1"/>
          </p:cNvPicPr>
          <p:nvPr/>
        </p:nvPicPr>
        <p:blipFill rotWithShape="1">
          <a:blip r:embed="rId3"/>
          <a:srcRect l="52472" t="9622" r="6464" b="12312"/>
          <a:stretch/>
        </p:blipFill>
        <p:spPr>
          <a:xfrm>
            <a:off x="0" y="0"/>
            <a:ext cx="9144000" cy="6741368"/>
          </a:xfrm>
          <a:prstGeom prst="rect">
            <a:avLst/>
          </a:prstGeom>
        </p:spPr>
      </p:pic>
    </p:spTree>
    <p:extLst>
      <p:ext uri="{BB962C8B-B14F-4D97-AF65-F5344CB8AC3E}">
        <p14:creationId xmlns:p14="http://schemas.microsoft.com/office/powerpoint/2010/main" val="74303008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6" name="Afbeelding 5"/>
          <p:cNvPicPr>
            <a:picLocks noChangeAspect="1"/>
          </p:cNvPicPr>
          <p:nvPr/>
        </p:nvPicPr>
        <p:blipFill rotWithShape="1">
          <a:blip r:embed="rId3"/>
          <a:srcRect l="54076" t="8167" r="4448" b="34936"/>
          <a:stretch/>
        </p:blipFill>
        <p:spPr>
          <a:xfrm>
            <a:off x="0" y="0"/>
            <a:ext cx="9160818" cy="6858000"/>
          </a:xfrm>
          <a:prstGeom prst="rect">
            <a:avLst/>
          </a:prstGeom>
        </p:spPr>
      </p:pic>
    </p:spTree>
    <p:extLst>
      <p:ext uri="{BB962C8B-B14F-4D97-AF65-F5344CB8AC3E}">
        <p14:creationId xmlns:p14="http://schemas.microsoft.com/office/powerpoint/2010/main" val="32727261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2"/>
          <a:srcRect l="46723" t="8682" r="11826" b="15275"/>
          <a:stretch/>
        </p:blipFill>
        <p:spPr>
          <a:xfrm>
            <a:off x="23614" y="0"/>
            <a:ext cx="9120809" cy="6858000"/>
          </a:xfrm>
          <a:prstGeom prst="rect">
            <a:avLst/>
          </a:prstGeom>
        </p:spPr>
      </p:pic>
    </p:spTree>
    <p:extLst>
      <p:ext uri="{BB962C8B-B14F-4D97-AF65-F5344CB8AC3E}">
        <p14:creationId xmlns:p14="http://schemas.microsoft.com/office/powerpoint/2010/main" val="14144033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5" name="Afbeelding 4"/>
          <p:cNvPicPr>
            <a:picLocks noChangeAspect="1"/>
          </p:cNvPicPr>
          <p:nvPr/>
        </p:nvPicPr>
        <p:blipFill rotWithShape="1">
          <a:blip r:embed="rId3"/>
          <a:srcRect l="53811" t="9450" r="7077" b="13031"/>
          <a:stretch/>
        </p:blipFill>
        <p:spPr>
          <a:xfrm>
            <a:off x="0" y="82760"/>
            <a:ext cx="9144000" cy="6775239"/>
          </a:xfrm>
          <a:prstGeom prst="rect">
            <a:avLst/>
          </a:prstGeom>
        </p:spPr>
      </p:pic>
    </p:spTree>
    <p:extLst>
      <p:ext uri="{BB962C8B-B14F-4D97-AF65-F5344CB8AC3E}">
        <p14:creationId xmlns:p14="http://schemas.microsoft.com/office/powerpoint/2010/main" val="12244240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2"/>
          <a:srcRect l="54074" t="8629" r="4451" b="20496"/>
          <a:stretch/>
        </p:blipFill>
        <p:spPr>
          <a:xfrm>
            <a:off x="0" y="33372"/>
            <a:ext cx="9168408" cy="6563979"/>
          </a:xfrm>
          <a:prstGeom prst="rect">
            <a:avLst/>
          </a:prstGeom>
        </p:spPr>
      </p:pic>
    </p:spTree>
    <p:extLst>
      <p:ext uri="{BB962C8B-B14F-4D97-AF65-F5344CB8AC3E}">
        <p14:creationId xmlns:p14="http://schemas.microsoft.com/office/powerpoint/2010/main" val="360004378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3"/>
          <a:srcRect l="54862" t="33223" r="9701" b="13004"/>
          <a:stretch/>
        </p:blipFill>
        <p:spPr>
          <a:xfrm>
            <a:off x="0" y="1052736"/>
            <a:ext cx="9145089" cy="5244861"/>
          </a:xfrm>
          <a:prstGeom prst="rect">
            <a:avLst/>
          </a:prstGeom>
        </p:spPr>
      </p:pic>
    </p:spTree>
    <p:extLst>
      <p:ext uri="{BB962C8B-B14F-4D97-AF65-F5344CB8AC3E}">
        <p14:creationId xmlns:p14="http://schemas.microsoft.com/office/powerpoint/2010/main" val="314347417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80512" cy="5328592"/>
          </a:xfrm>
          <a:prstGeom prst="rect">
            <a:avLst/>
          </a:prstGeom>
        </p:spPr>
      </p:pic>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rot="761666">
            <a:off x="329152" y="4259617"/>
            <a:ext cx="3672408" cy="2978744"/>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4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4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Succes</a:t>
            </a:r>
          </a:p>
          <a:p>
            <a:pPr algn="ctr" defTabSz="914145">
              <a:lnSpc>
                <a:spcPct val="102000"/>
              </a:lnSpc>
            </a:pPr>
            <a:endParaRPr lang="nl-NL"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defTabSz="914145">
              <a:lnSpc>
                <a:spcPct val="102000"/>
              </a:lnSpc>
            </a:pP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6" descr="https://www.cocacolabelgium.be/wp-content/uploads/sites/58/2014/08/FINLEY_CAN_N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Rechthoek 3"/>
          <p:cNvSpPr/>
          <p:nvPr/>
        </p:nvSpPr>
        <p:spPr>
          <a:xfrm>
            <a:off x="3554210" y="5719124"/>
            <a:ext cx="2589171" cy="438710"/>
          </a:xfrm>
          <a:prstGeom prst="rect">
            <a:avLst/>
          </a:prstGeom>
        </p:spPr>
        <p:txBody>
          <a:bodyPr wrap="none">
            <a:spAutoFit/>
          </a:bodyPr>
          <a:lstStyle/>
          <a:p>
            <a:pPr algn="ctr" defTabSz="914145">
              <a:lnSpc>
                <a:spcPct val="102000"/>
              </a:lnSpc>
            </a:pPr>
            <a:r>
              <a:rPr lang="nl-NL" sz="2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Accepted</a:t>
            </a:r>
            <a:r>
              <a:rPr lang="nl-NL" sz="2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well</a:t>
            </a:r>
            <a:endParaRPr lang="nl-NL" sz="2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8" name="Rechthoek 7"/>
          <p:cNvSpPr/>
          <p:nvPr/>
        </p:nvSpPr>
        <p:spPr>
          <a:xfrm>
            <a:off x="0" y="6097922"/>
            <a:ext cx="3368231" cy="438710"/>
          </a:xfrm>
          <a:prstGeom prst="rect">
            <a:avLst/>
          </a:prstGeom>
        </p:spPr>
        <p:txBody>
          <a:bodyPr wrap="none">
            <a:spAutoFit/>
          </a:bodyPr>
          <a:lstStyle/>
          <a:p>
            <a:pPr algn="ctr" defTabSz="914145">
              <a:lnSpc>
                <a:spcPct val="102000"/>
              </a:lnSpc>
            </a:pPr>
            <a:r>
              <a:rPr lang="nl-NL" sz="2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Train large </a:t>
            </a:r>
            <a:r>
              <a:rPr lang="nl-NL" sz="2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groups</a:t>
            </a:r>
            <a:endParaRPr lang="nl-NL" sz="2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5" name="Rechthoek 4"/>
          <p:cNvSpPr/>
          <p:nvPr/>
        </p:nvSpPr>
        <p:spPr>
          <a:xfrm>
            <a:off x="6156176" y="6097922"/>
            <a:ext cx="2779928" cy="496418"/>
          </a:xfrm>
          <a:prstGeom prst="rect">
            <a:avLst/>
          </a:prstGeom>
        </p:spPr>
        <p:txBody>
          <a:bodyPr wrap="none">
            <a:spAutoFit/>
          </a:bodyPr>
          <a:lstStyle/>
          <a:p>
            <a:pPr algn="ctr" defTabSz="914145">
              <a:lnSpc>
                <a:spcPct val="102000"/>
              </a:lnSpc>
            </a:pP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1647 </a:t>
            </a:r>
            <a:r>
              <a:rPr lang="nl-NL" sz="28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trained</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949878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fade">
                                      <p:cBhvr>
                                        <p:cTn id="7"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Afbeelding 3"/>
          <p:cNvPicPr>
            <a:picLocks noChangeAspect="1"/>
          </p:cNvPicPr>
          <p:nvPr/>
        </p:nvPicPr>
        <p:blipFill rotWithShape="1">
          <a:blip r:embed="rId3"/>
          <a:srcRect l="53520" t="8365" r="5634" b="18351"/>
          <a:stretch/>
        </p:blipFill>
        <p:spPr>
          <a:xfrm>
            <a:off x="-180528" y="0"/>
            <a:ext cx="9325898" cy="5949280"/>
          </a:xfrm>
          <a:prstGeom prst="rect">
            <a:avLst/>
          </a:prstGeom>
        </p:spPr>
      </p:pic>
      <p:sp>
        <p:nvSpPr>
          <p:cNvPr id="5" name="Rectangle 13"/>
          <p:cNvSpPr>
            <a:spLocks/>
          </p:cNvSpPr>
          <p:nvPr/>
        </p:nvSpPr>
        <p:spPr bwMode="auto">
          <a:xfrm>
            <a:off x="1018934" y="704715"/>
            <a:ext cx="4166658" cy="2978744"/>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4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4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Challenges</a:t>
            </a:r>
            <a:endParaRPr lang="nl-NL" sz="4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sz="16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endParaRPr lang="nl-NL" sz="16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defTabSz="914145">
              <a:lnSpc>
                <a:spcPct val="102000"/>
              </a:lnSpc>
            </a:pPr>
            <a:r>
              <a:rPr lang="nl-NL" sz="2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2400" b="1" dirty="0">
              <a:solidFill>
                <a:srgbClr val="D52B1E"/>
              </a:solidFill>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2400" b="1" dirty="0" smtClean="0">
              <a:solidFill>
                <a:srgbClr val="D52B1E"/>
              </a:solidFill>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2400" b="1" dirty="0">
              <a:solidFill>
                <a:srgbClr val="D52B1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196260" y="6256251"/>
            <a:ext cx="1694696" cy="496418"/>
          </a:xfrm>
          <a:prstGeom prst="rect">
            <a:avLst/>
          </a:prstGeom>
        </p:spPr>
        <p:txBody>
          <a:bodyPr wrap="none">
            <a:spAutoFit/>
          </a:bodyPr>
          <a:lstStyle/>
          <a:p>
            <a:pPr algn="ctr" defTabSz="914145">
              <a:lnSpc>
                <a:spcPct val="102000"/>
              </a:lnSpc>
            </a:pP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Priority</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7" name="Rechthoek 6"/>
          <p:cNvSpPr/>
          <p:nvPr/>
        </p:nvSpPr>
        <p:spPr>
          <a:xfrm>
            <a:off x="2267744" y="5975709"/>
            <a:ext cx="2707794" cy="496418"/>
          </a:xfrm>
          <a:prstGeom prst="rect">
            <a:avLst/>
          </a:prstGeom>
        </p:spPr>
        <p:txBody>
          <a:bodyPr wrap="none">
            <a:spAutoFit/>
          </a:bodyPr>
          <a:lstStyle/>
          <a:p>
            <a:pPr algn="ctr" defTabSz="914145">
              <a:lnSpc>
                <a:spcPct val="102000"/>
              </a:lnSpc>
            </a:pP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Engagement</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8" name="Rechthoek 7"/>
          <p:cNvSpPr/>
          <p:nvPr/>
        </p:nvSpPr>
        <p:spPr>
          <a:xfrm>
            <a:off x="5210266" y="6324560"/>
            <a:ext cx="3858749" cy="496418"/>
          </a:xfrm>
          <a:prstGeom prst="rect">
            <a:avLst/>
          </a:prstGeom>
        </p:spPr>
        <p:txBody>
          <a:bodyPr wrap="none">
            <a:spAutoFit/>
          </a:bodyPr>
          <a:lstStyle/>
          <a:p>
            <a:pPr algn="ctr" defTabSz="914145">
              <a:lnSpc>
                <a:spcPct val="102000"/>
              </a:lnSpc>
            </a:pP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Follow up training</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1625668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pic>
        <p:nvPicPr>
          <p:cNvPr id="8" name="Picture 2"/>
          <p:cNvPicPr>
            <a:picLocks noChangeAspect="1" noChangeArrowheads="1"/>
          </p:cNvPicPr>
          <p:nvPr/>
        </p:nvPicPr>
        <p:blipFill>
          <a:blip r:embed="rId3" cstate="print"/>
          <a:srcRect l="15714" t="41260" r="55995" b="18217"/>
          <a:stretch>
            <a:fillRect/>
          </a:stretch>
        </p:blipFill>
        <p:spPr bwMode="auto">
          <a:xfrm>
            <a:off x="2951820" y="377168"/>
            <a:ext cx="3240360" cy="3710996"/>
          </a:xfrm>
          <a:prstGeom prst="rect">
            <a:avLst/>
          </a:prstGeom>
          <a:noFill/>
          <a:ln w="9525">
            <a:noFill/>
            <a:miter lim="800000"/>
            <a:headEnd/>
            <a:tailEnd/>
          </a:ln>
        </p:spPr>
      </p:pic>
      <p:pic>
        <p:nvPicPr>
          <p:cNvPr id="7" name="Afbeelding 6">
            <a:hlinkClick r:id="rId4"/>
          </p:cNvPr>
          <p:cNvPicPr/>
          <p:nvPr/>
        </p:nvPicPr>
        <p:blipFill>
          <a:blip r:embed="rId5" cstate="print">
            <a:extLst>
              <a:ext uri="{28A0092B-C50C-407E-A947-70E740481C1C}">
                <a14:useLocalDpi xmlns:a14="http://schemas.microsoft.com/office/drawing/2010/main" val="0"/>
              </a:ext>
            </a:extLst>
          </a:blip>
          <a:srcRect t="29752" b="34505"/>
          <a:stretch>
            <a:fillRect/>
          </a:stretch>
        </p:blipFill>
        <p:spPr bwMode="auto">
          <a:xfrm>
            <a:off x="3131840" y="5631583"/>
            <a:ext cx="2689668" cy="714375"/>
          </a:xfrm>
          <a:prstGeom prst="rect">
            <a:avLst/>
          </a:prstGeom>
          <a:noFill/>
          <a:ln>
            <a:noFill/>
          </a:ln>
        </p:spPr>
      </p:pic>
      <p:pic>
        <p:nvPicPr>
          <p:cNvPr id="1026" name="Picture 2" descr="http://www.safernightlife.org/theme/images/safer_logo_alph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9850" y="4309086"/>
            <a:ext cx="392430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95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72008" y="332656"/>
            <a:ext cx="8964488" cy="6120680"/>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5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defTabSz="914145">
              <a:lnSpc>
                <a:spcPct val="102000"/>
              </a:lnSpc>
            </a:pPr>
            <a:r>
              <a:rPr lang="nl-NL" sz="32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550519" y="404664"/>
            <a:ext cx="7981921" cy="871649"/>
          </a:xfrm>
          <a:prstGeom prst="rect">
            <a:avLst/>
          </a:prstGeom>
        </p:spPr>
        <p:txBody>
          <a:bodyPr wrap="square">
            <a:spAutoFit/>
          </a:bodyPr>
          <a:lstStyle/>
          <a:p>
            <a:pPr algn="ctr" defTabSz="914145">
              <a:lnSpc>
                <a:spcPct val="102000"/>
              </a:lnSpc>
            </a:pPr>
            <a:r>
              <a:rPr lang="nl-NL" sz="5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Conclusions</a:t>
            </a:r>
            <a:endParaRPr lang="nl-NL" sz="54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7" name="Rechthoek 6"/>
          <p:cNvSpPr/>
          <p:nvPr/>
        </p:nvSpPr>
        <p:spPr>
          <a:xfrm>
            <a:off x="539552" y="1951348"/>
            <a:ext cx="8604448" cy="5805564"/>
          </a:xfrm>
          <a:prstGeom prst="rect">
            <a:avLst/>
          </a:prstGeom>
        </p:spPr>
        <p:txBody>
          <a:bodyPr wrap="square">
            <a:spAutoFit/>
          </a:bodyPr>
          <a:lstStyle/>
          <a:p>
            <a:pPr marL="457200" indent="-457200" defTabSz="914145">
              <a:lnSpc>
                <a:spcPct val="102000"/>
              </a:lnSpc>
              <a:buFont typeface="Wingdings 2" panose="05020102010507070707" pitchFamily="18" charset="2"/>
              <a:buChar char="ê"/>
            </a:pP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Training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staff</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&amp; crew is important</a:t>
            </a:r>
          </a:p>
          <a:p>
            <a:pPr marL="457200" indent="-457200" defTabSz="914145">
              <a:lnSpc>
                <a:spcPct val="102000"/>
              </a:lnSpc>
              <a:buFont typeface="Wingdings 2" panose="05020102010507070707" pitchFamily="18" charset="2"/>
              <a:buChar char="ê"/>
            </a:pP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Festival crew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difficult</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to</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train</a:t>
            </a:r>
          </a:p>
          <a:p>
            <a:pPr marL="457200" indent="-457200" defTabSz="914145">
              <a:lnSpc>
                <a:spcPct val="102000"/>
              </a:lnSpc>
              <a:buFont typeface="Wingdings 2" panose="05020102010507070707" pitchFamily="18" charset="2"/>
              <a:buChar char="ê"/>
            </a:pP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Docebo LMS fits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our</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needs</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simple</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design,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reports</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price</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p>
          <a:p>
            <a:pPr marL="457200" indent="-457200" defTabSz="914145">
              <a:lnSpc>
                <a:spcPct val="102000"/>
              </a:lnSpc>
              <a:buFont typeface="Wingdings 2" panose="05020102010507070707" pitchFamily="18" charset="2"/>
              <a:buChar char="ê"/>
            </a:pP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Ability</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to</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train large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groups</a:t>
            </a: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of crew</a:t>
            </a:r>
          </a:p>
          <a:p>
            <a:pPr marL="457200" indent="-457200" defTabSz="914145">
              <a:lnSpc>
                <a:spcPct val="102000"/>
              </a:lnSpc>
              <a:buFont typeface="Wingdings 2" panose="05020102010507070707" pitchFamily="18" charset="2"/>
              <a:buChar char="ê"/>
            </a:pP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Participation</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rate</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is high</a:t>
            </a:r>
          </a:p>
          <a:p>
            <a:pPr defTabSz="914145">
              <a:lnSpc>
                <a:spcPct val="102000"/>
              </a:lnSpc>
            </a:pP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Length</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of training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seems</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ok</a:t>
            </a:r>
          </a:p>
          <a:p>
            <a:pPr defTabSz="914145">
              <a:lnSpc>
                <a:spcPct val="102000"/>
              </a:lnSpc>
            </a:pPr>
            <a:r>
              <a:rPr lang="nl-NL" sz="2800" b="1" dirty="0" smtClean="0">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rPr>
              <a:t> </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Knowledge: high test scores,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interested</a:t>
            </a:r>
            <a:endPar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marL="457200" indent="-457200" defTabSz="914145">
              <a:lnSpc>
                <a:spcPct val="102000"/>
              </a:lnSpc>
              <a:buFont typeface="Wingdings 2" panose="05020102010507070707" pitchFamily="18" charset="2"/>
              <a:buChar char="ê"/>
            </a:pP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Price: 5€/trainee  (12OO crew)</a:t>
            </a:r>
          </a:p>
          <a:p>
            <a:pPr marL="457200" indent="-457200" defTabSz="914145">
              <a:lnSpc>
                <a:spcPct val="102000"/>
              </a:lnSpc>
              <a:buFont typeface="Wingdings 2" panose="05020102010507070707" pitchFamily="18" charset="2"/>
              <a:buChar char="ê"/>
            </a:pP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Disadvantage: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only</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r>
              <a:rPr lang="nl-NL" sz="28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year</a:t>
            </a:r>
            <a:r>
              <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rPr>
              <a:t> plan</a:t>
            </a:r>
          </a:p>
          <a:p>
            <a:pPr marL="457200" indent="-457200" defTabSz="914145">
              <a:lnSpc>
                <a:spcPct val="102000"/>
              </a:lnSpc>
              <a:buFont typeface="Wingdings 2" panose="05020102010507070707" pitchFamily="18" charset="2"/>
              <a:buChar char="ê"/>
            </a:pPr>
            <a:endPar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defTabSz="914145">
              <a:lnSpc>
                <a:spcPct val="102000"/>
              </a:lnSpc>
            </a:pPr>
            <a:endParaRPr lang="nl-NL" sz="28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defTabSz="914145">
              <a:lnSpc>
                <a:spcPct val="102000"/>
              </a:lnSpc>
            </a:pPr>
            <a:endParaRPr lang="nl-NL" sz="28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8" name="Picture 2"/>
          <p:cNvPicPr>
            <a:picLocks noChangeAspect="1" noChangeArrowheads="1"/>
          </p:cNvPicPr>
          <p:nvPr/>
        </p:nvPicPr>
        <p:blipFill>
          <a:blip r:embed="rId3" cstate="print"/>
          <a:srcRect l="15714" t="41260" r="55995" b="18217"/>
          <a:stretch>
            <a:fillRect/>
          </a:stretch>
        </p:blipFill>
        <p:spPr bwMode="auto">
          <a:xfrm>
            <a:off x="539552" y="369028"/>
            <a:ext cx="1224136" cy="140193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7344308" y="330800"/>
            <a:ext cx="1440160" cy="144016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941842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500"/>
                                        <p:tgtEl>
                                          <p:spTgt spid="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500"/>
                                        <p:tgtEl>
                                          <p:spTgt spid="7">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Effect transition="in" filter="fade">
                                      <p:cBhvr>
                                        <p:cTn id="5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0" y="-26988"/>
            <a:ext cx="9144000" cy="215901"/>
          </a:xfrm>
          <a:prstGeom prst="rect">
            <a:avLst/>
          </a:prstGeom>
          <a:solidFill>
            <a:srgbClr val="D52B1E"/>
          </a:solidFill>
          <a:ln w="36124">
            <a:solidFill>
              <a:srgbClr val="D52B1E"/>
            </a:solidFill>
            <a:round/>
            <a:headEnd/>
            <a:tailEnd/>
          </a:ln>
        </p:spPr>
        <p:txBody>
          <a:bodyPr lIns="0" tIns="0" rIns="0" bIns="0" anchor="ctr"/>
          <a:lstStyle/>
          <a:p>
            <a:endParaRPr lang="nl-BE">
              <a:latin typeface="Calibri" pitchFamily="34" charset="0"/>
            </a:endParaRPr>
          </a:p>
        </p:txBody>
      </p:sp>
      <p:sp>
        <p:nvSpPr>
          <p:cNvPr id="20482" name="Rectangle 2"/>
          <p:cNvSpPr>
            <a:spLocks/>
          </p:cNvSpPr>
          <p:nvPr/>
        </p:nvSpPr>
        <p:spPr bwMode="auto">
          <a:xfrm>
            <a:off x="0" y="6669088"/>
            <a:ext cx="9144000" cy="215900"/>
          </a:xfrm>
          <a:prstGeom prst="rect">
            <a:avLst/>
          </a:prstGeom>
          <a:solidFill>
            <a:srgbClr val="D52B1E"/>
          </a:solidFill>
          <a:ln w="36124">
            <a:solidFill>
              <a:srgbClr val="D52B1E"/>
            </a:solidFill>
            <a:round/>
            <a:headEnd/>
            <a:tailEnd/>
          </a:ln>
        </p:spPr>
        <p:txBody>
          <a:bodyPr lIns="0" tIns="0" rIns="0" bIns="0" anchor="ctr"/>
          <a:lstStyle/>
          <a:p>
            <a:endParaRPr lang="nl-BE">
              <a:latin typeface="Calibri" pitchFamily="34" charset="0"/>
            </a:endParaRPr>
          </a:p>
        </p:txBody>
      </p:sp>
      <p:grpSp>
        <p:nvGrpSpPr>
          <p:cNvPr id="2" name="Group 4"/>
          <p:cNvGrpSpPr>
            <a:grpSpLocks/>
          </p:cNvGrpSpPr>
          <p:nvPr/>
        </p:nvGrpSpPr>
        <p:grpSpPr bwMode="auto">
          <a:xfrm>
            <a:off x="3106738" y="1700213"/>
            <a:ext cx="2982903" cy="2924175"/>
            <a:chOff x="0" y="0"/>
            <a:chExt cx="334" cy="328"/>
          </a:xfrm>
        </p:grpSpPr>
        <p:sp>
          <p:nvSpPr>
            <p:cNvPr id="5125" name="AutoShape 5"/>
            <p:cNvSpPr>
              <a:spLocks/>
            </p:cNvSpPr>
            <p:nvPr/>
          </p:nvSpPr>
          <p:spPr bwMode="auto">
            <a:xfrm>
              <a:off x="0" y="0"/>
              <a:ext cx="328" cy="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D52B1E">
                <a:alpha val="50000"/>
              </a:srgbClr>
            </a:solidFill>
            <a:ln w="12700" cap="rnd" cmpd="sng">
              <a:noFill/>
              <a:prstDash val="solid"/>
              <a:round/>
              <a:headEnd/>
              <a:tailEnd/>
            </a:ln>
            <a:effectLst>
              <a:outerShdw dist="20000" dir="5400000" algn="ctr" rotWithShape="0">
                <a:srgbClr val="000000">
                  <a:alpha val="37999"/>
                </a:srgbClr>
              </a:outerShdw>
            </a:effectLst>
          </p:spPr>
          <p:txBody>
            <a:bodyPr lIns="72248" tIns="72248" rIns="72248" bIns="72248" anchor="ctr"/>
            <a:lstStyle/>
            <a:p>
              <a:pPr fontAlgn="auto">
                <a:spcBef>
                  <a:spcPts val="0"/>
                </a:spcBef>
                <a:spcAft>
                  <a:spcPts val="0"/>
                </a:spcAft>
                <a:defRPr/>
              </a:pPr>
              <a:endParaRPr lang="nl-NL">
                <a:latin typeface="+mn-lt"/>
              </a:endParaRPr>
            </a:p>
          </p:txBody>
        </p:sp>
        <p:sp>
          <p:nvSpPr>
            <p:cNvPr id="20493" name="Rectangle 6"/>
            <p:cNvSpPr>
              <a:spLocks/>
            </p:cNvSpPr>
            <p:nvPr/>
          </p:nvSpPr>
          <p:spPr bwMode="auto">
            <a:xfrm>
              <a:off x="11" y="24"/>
              <a:ext cx="323" cy="197"/>
            </a:xfrm>
            <a:prstGeom prst="rect">
              <a:avLst/>
            </a:prstGeom>
            <a:noFill/>
            <a:ln w="12700">
              <a:noFill/>
              <a:miter lim="0"/>
              <a:headEnd/>
              <a:tailEnd/>
            </a:ln>
          </p:spPr>
          <p:txBody>
            <a:bodyPr lIns="72248" tIns="72248" rIns="72248" bIns="72248" anchor="ctr"/>
            <a:lstStyle/>
            <a:p>
              <a:pPr algn="ctr" defTabSz="912813"/>
              <a:r>
                <a:rPr lang="nl-NL" sz="4000" dirty="0">
                  <a:latin typeface="Helvetica"/>
                  <a:ea typeface="Helvetica"/>
                  <a:cs typeface="Helvetica"/>
                  <a:sym typeface="Helvetica"/>
                </a:rPr>
                <a:t>Club </a:t>
              </a:r>
              <a:r>
                <a:rPr lang="nl-NL" sz="4000" dirty="0" smtClean="0">
                  <a:latin typeface="Helvetica"/>
                  <a:ea typeface="Helvetica"/>
                  <a:cs typeface="Helvetica"/>
                  <a:sym typeface="Helvetica"/>
                </a:rPr>
                <a:t>/ </a:t>
              </a:r>
              <a:r>
                <a:rPr lang="nl-NL" sz="4000" dirty="0" err="1" smtClean="0">
                  <a:latin typeface="Helvetica"/>
                  <a:ea typeface="Helvetica"/>
                  <a:cs typeface="Helvetica"/>
                  <a:sym typeface="Helvetica"/>
                </a:rPr>
                <a:t>dance</a:t>
              </a:r>
              <a:r>
                <a:rPr lang="nl-NL" sz="4000" dirty="0" smtClean="0">
                  <a:latin typeface="Helvetica"/>
                  <a:ea typeface="Helvetica"/>
                  <a:cs typeface="Helvetica"/>
                  <a:sym typeface="Helvetica"/>
                </a:rPr>
                <a:t> </a:t>
              </a:r>
              <a:r>
                <a:rPr lang="nl-NL" sz="4000" dirty="0" err="1" smtClean="0">
                  <a:latin typeface="Helvetica"/>
                  <a:ea typeface="Helvetica"/>
                  <a:cs typeface="Helvetica"/>
                  <a:sym typeface="Helvetica"/>
                </a:rPr>
                <a:t>event</a:t>
              </a:r>
              <a:endParaRPr lang="nl-NL" sz="1400" dirty="0">
                <a:latin typeface="Calibri" pitchFamily="34" charset="0"/>
              </a:endParaRPr>
            </a:p>
          </p:txBody>
        </p:sp>
      </p:grpSp>
      <p:grpSp>
        <p:nvGrpSpPr>
          <p:cNvPr id="3" name="Group 7"/>
          <p:cNvGrpSpPr>
            <a:grpSpLocks/>
          </p:cNvGrpSpPr>
          <p:nvPr/>
        </p:nvGrpSpPr>
        <p:grpSpPr bwMode="auto">
          <a:xfrm>
            <a:off x="4160838" y="3519488"/>
            <a:ext cx="3437277" cy="2933700"/>
            <a:chOff x="0" y="0"/>
            <a:chExt cx="385" cy="328"/>
          </a:xfrm>
        </p:grpSpPr>
        <p:sp>
          <p:nvSpPr>
            <p:cNvPr id="5128" name="AutoShape 8"/>
            <p:cNvSpPr>
              <a:spLocks/>
            </p:cNvSpPr>
            <p:nvPr/>
          </p:nvSpPr>
          <p:spPr bwMode="auto">
            <a:xfrm>
              <a:off x="0" y="0"/>
              <a:ext cx="328" cy="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D52B1E">
                <a:alpha val="50000"/>
              </a:srgbClr>
            </a:solidFill>
            <a:ln w="12700" cap="rnd" cmpd="sng">
              <a:noFill/>
              <a:prstDash val="solid"/>
              <a:round/>
              <a:headEnd/>
              <a:tailEnd/>
            </a:ln>
            <a:effectLst>
              <a:outerShdw dist="20000" dir="5400000" algn="ctr" rotWithShape="0">
                <a:srgbClr val="000000">
                  <a:alpha val="37999"/>
                </a:srgbClr>
              </a:outerShdw>
            </a:effectLst>
          </p:spPr>
          <p:txBody>
            <a:bodyPr lIns="72248" tIns="72248" rIns="72248" bIns="72248" anchor="ctr"/>
            <a:lstStyle/>
            <a:p>
              <a:pPr fontAlgn="auto">
                <a:spcBef>
                  <a:spcPts val="0"/>
                </a:spcBef>
                <a:spcAft>
                  <a:spcPts val="0"/>
                </a:spcAft>
                <a:defRPr/>
              </a:pPr>
              <a:endParaRPr lang="nl-NL">
                <a:latin typeface="+mn-lt"/>
              </a:endParaRPr>
            </a:p>
          </p:txBody>
        </p:sp>
        <p:sp>
          <p:nvSpPr>
            <p:cNvPr id="20491" name="Rectangle 9"/>
            <p:cNvSpPr>
              <a:spLocks/>
            </p:cNvSpPr>
            <p:nvPr/>
          </p:nvSpPr>
          <p:spPr bwMode="auto">
            <a:xfrm>
              <a:off x="72" y="46"/>
              <a:ext cx="313" cy="247"/>
            </a:xfrm>
            <a:prstGeom prst="rect">
              <a:avLst/>
            </a:prstGeom>
            <a:noFill/>
            <a:ln w="12700">
              <a:noFill/>
              <a:miter lim="0"/>
              <a:headEnd/>
              <a:tailEnd/>
            </a:ln>
          </p:spPr>
          <p:txBody>
            <a:bodyPr lIns="72248" tIns="72248" rIns="72248" bIns="72248" anchor="ctr"/>
            <a:lstStyle/>
            <a:p>
              <a:pPr defTabSz="912813"/>
              <a:r>
                <a:rPr lang="nl-NL" sz="3600" dirty="0" err="1" smtClean="0">
                  <a:latin typeface="Helvetica"/>
                  <a:ea typeface="Helvetica"/>
                  <a:cs typeface="Helvetica"/>
                  <a:sym typeface="Helvetica"/>
                </a:rPr>
                <a:t>Local</a:t>
              </a:r>
              <a:r>
                <a:rPr lang="nl-NL" sz="3600" dirty="0" smtClean="0">
                  <a:latin typeface="Helvetica"/>
                  <a:ea typeface="Helvetica"/>
                  <a:cs typeface="Helvetica"/>
                  <a:sym typeface="Helvetica"/>
                </a:rPr>
                <a:t> </a:t>
              </a:r>
              <a:r>
                <a:rPr lang="nl-NL" sz="3600" dirty="0">
                  <a:latin typeface="Helvetica"/>
                  <a:ea typeface="Helvetica"/>
                  <a:cs typeface="Helvetica"/>
                  <a:sym typeface="Helvetica"/>
                </a:rPr>
                <a:t>&amp; </a:t>
              </a:r>
              <a:r>
                <a:rPr lang="nl-NL" sz="3600" dirty="0" err="1" smtClean="0">
                  <a:latin typeface="Helvetica"/>
                  <a:ea typeface="Helvetica"/>
                  <a:cs typeface="Helvetica"/>
                  <a:sym typeface="Helvetica"/>
                </a:rPr>
                <a:t>regional</a:t>
              </a:r>
              <a:r>
                <a:rPr lang="nl-NL" sz="3600" dirty="0" smtClean="0">
                  <a:latin typeface="Helvetica"/>
                  <a:ea typeface="Helvetica"/>
                  <a:cs typeface="Helvetica"/>
                  <a:sym typeface="Helvetica"/>
                </a:rPr>
                <a:t>  </a:t>
              </a:r>
              <a:r>
                <a:rPr lang="nl-NL" sz="3600" dirty="0">
                  <a:latin typeface="Helvetica"/>
                  <a:ea typeface="Helvetica"/>
                  <a:cs typeface="Helvetica"/>
                  <a:sym typeface="Helvetica"/>
                </a:rPr>
                <a:t>partner(s)</a:t>
              </a:r>
              <a:endParaRPr lang="nl-NL" sz="3600" dirty="0">
                <a:latin typeface="Calibri" pitchFamily="34" charset="0"/>
              </a:endParaRPr>
            </a:p>
          </p:txBody>
        </p:sp>
      </p:grpSp>
      <p:grpSp>
        <p:nvGrpSpPr>
          <p:cNvPr id="4" name="Group 10"/>
          <p:cNvGrpSpPr>
            <a:grpSpLocks/>
          </p:cNvGrpSpPr>
          <p:nvPr/>
        </p:nvGrpSpPr>
        <p:grpSpPr bwMode="auto">
          <a:xfrm>
            <a:off x="2054225" y="3519488"/>
            <a:ext cx="2927350" cy="2933700"/>
            <a:chOff x="0" y="0"/>
            <a:chExt cx="328" cy="328"/>
          </a:xfrm>
        </p:grpSpPr>
        <p:sp>
          <p:nvSpPr>
            <p:cNvPr id="5131" name="AutoShape 11"/>
            <p:cNvSpPr>
              <a:spLocks/>
            </p:cNvSpPr>
            <p:nvPr/>
          </p:nvSpPr>
          <p:spPr bwMode="auto">
            <a:xfrm>
              <a:off x="0" y="0"/>
              <a:ext cx="328" cy="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799" y="21600"/>
                  </a:cubicBezTo>
                  <a:lnTo>
                    <a:pt x="10799" y="21599"/>
                  </a:lnTo>
                  <a:cubicBezTo>
                    <a:pt x="4835" y="21599"/>
                    <a:pt x="0" y="16764"/>
                    <a:pt x="0" y="10799"/>
                  </a:cubicBezTo>
                  <a:close/>
                </a:path>
              </a:pathLst>
            </a:custGeom>
            <a:solidFill>
              <a:srgbClr val="D52B1E">
                <a:alpha val="50000"/>
              </a:srgbClr>
            </a:solidFill>
            <a:ln w="12700" cap="rnd" cmpd="sng">
              <a:noFill/>
              <a:prstDash val="solid"/>
              <a:round/>
              <a:headEnd/>
              <a:tailEnd/>
            </a:ln>
            <a:effectLst>
              <a:outerShdw dist="20000" dir="5400000" algn="ctr" rotWithShape="0">
                <a:srgbClr val="000000">
                  <a:alpha val="37999"/>
                </a:srgbClr>
              </a:outerShdw>
            </a:effectLst>
          </p:spPr>
          <p:txBody>
            <a:bodyPr lIns="72248" tIns="72248" rIns="72248" bIns="72248" anchor="ctr"/>
            <a:lstStyle/>
            <a:p>
              <a:pPr fontAlgn="auto">
                <a:spcBef>
                  <a:spcPts val="0"/>
                </a:spcBef>
                <a:spcAft>
                  <a:spcPts val="0"/>
                </a:spcAft>
                <a:defRPr/>
              </a:pPr>
              <a:endParaRPr lang="nl-NL">
                <a:latin typeface="+mn-lt"/>
              </a:endParaRPr>
            </a:p>
          </p:txBody>
        </p:sp>
        <p:sp>
          <p:nvSpPr>
            <p:cNvPr id="20489" name="Rectangle 12"/>
            <p:cNvSpPr>
              <a:spLocks/>
            </p:cNvSpPr>
            <p:nvPr/>
          </p:nvSpPr>
          <p:spPr bwMode="auto">
            <a:xfrm>
              <a:off x="24" y="132"/>
              <a:ext cx="233" cy="91"/>
            </a:xfrm>
            <a:prstGeom prst="rect">
              <a:avLst/>
            </a:prstGeom>
            <a:noFill/>
            <a:ln w="12700">
              <a:noFill/>
              <a:miter lim="0"/>
              <a:headEnd/>
              <a:tailEnd/>
            </a:ln>
          </p:spPr>
          <p:txBody>
            <a:bodyPr lIns="72248" tIns="72248" rIns="72248" bIns="72248" anchor="ctr"/>
            <a:lstStyle/>
            <a:p>
              <a:pPr algn="ctr" defTabSz="912813"/>
              <a:r>
                <a:rPr lang="nl-NL" sz="4600" dirty="0" smtClean="0">
                  <a:latin typeface="Helvetica"/>
                  <a:ea typeface="Helvetica"/>
                  <a:cs typeface="Helvetica"/>
                  <a:sym typeface="Helvetica"/>
                </a:rPr>
                <a:t>VAD / Modus</a:t>
              </a:r>
              <a:endParaRPr lang="nl-NL" dirty="0">
                <a:latin typeface="Calibri" pitchFamily="34" charset="0"/>
              </a:endParaRPr>
            </a:p>
          </p:txBody>
        </p:sp>
      </p:grpSp>
      <p:sp>
        <p:nvSpPr>
          <p:cNvPr id="20486" name="Rectangle 13"/>
          <p:cNvSpPr>
            <a:spLocks/>
          </p:cNvSpPr>
          <p:nvPr/>
        </p:nvSpPr>
        <p:spPr bwMode="auto">
          <a:xfrm>
            <a:off x="1065213" y="327025"/>
            <a:ext cx="7011987" cy="1374775"/>
          </a:xfrm>
          <a:prstGeom prst="rect">
            <a:avLst/>
          </a:prstGeom>
          <a:noFill/>
          <a:ln w="12700">
            <a:noFill/>
            <a:miter lim="0"/>
            <a:headEnd/>
            <a:tailEnd/>
          </a:ln>
        </p:spPr>
        <p:txBody>
          <a:bodyPr lIns="88896" tIns="50798" rIns="88896" bIns="50798" anchor="ctr"/>
          <a:lstStyle/>
          <a:p>
            <a:pPr defTabSz="912813">
              <a:lnSpc>
                <a:spcPct val="102000"/>
              </a:lnSpc>
            </a:pPr>
            <a:r>
              <a:rPr lang="nl-NL" sz="4800" b="1">
                <a:solidFill>
                  <a:srgbClr val="D52B1E"/>
                </a:solidFill>
                <a:latin typeface="Helvetica"/>
                <a:ea typeface="Helvetica"/>
                <a:cs typeface="Helvetica"/>
                <a:sym typeface="Helvetica"/>
              </a:rPr>
              <a:t>Quality Nights Charter</a:t>
            </a:r>
            <a:endParaRPr lang="nl-NL">
              <a:latin typeface="Calibri" pitchFamily="34" charset="0"/>
            </a:endParaRPr>
          </a:p>
        </p:txBody>
      </p:sp>
      <p:pic>
        <p:nvPicPr>
          <p:cNvPr id="20487" name="Picture 2"/>
          <p:cNvPicPr>
            <a:picLocks noChangeAspect="1" noChangeArrowheads="1"/>
          </p:cNvPicPr>
          <p:nvPr/>
        </p:nvPicPr>
        <p:blipFill>
          <a:blip r:embed="rId3" cstate="print"/>
          <a:srcRect l="15714" t="41260" r="55995" b="18217"/>
          <a:stretch>
            <a:fillRect/>
          </a:stretch>
        </p:blipFill>
        <p:spPr bwMode="auto">
          <a:xfrm>
            <a:off x="1173163" y="1773238"/>
            <a:ext cx="1382712" cy="1584325"/>
          </a:xfrm>
          <a:prstGeom prst="rect">
            <a:avLst/>
          </a:prstGeom>
          <a:noFill/>
          <a:ln w="9525">
            <a:noFill/>
            <a:miter lim="800000"/>
            <a:headEnd/>
            <a:tailEnd/>
          </a:ln>
        </p:spPr>
      </p:pic>
    </p:spTree>
    <p:extLst>
      <p:ext uri="{BB962C8B-B14F-4D97-AF65-F5344CB8AC3E}">
        <p14:creationId xmlns:p14="http://schemas.microsoft.com/office/powerpoint/2010/main" val="1591277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72008" y="332656"/>
            <a:ext cx="8964488" cy="6120680"/>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5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defTabSz="914145">
              <a:lnSpc>
                <a:spcPct val="102000"/>
              </a:lnSpc>
            </a:pPr>
            <a:r>
              <a:rPr lang="nl-NL" sz="32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550519" y="404664"/>
            <a:ext cx="7981921" cy="1567801"/>
          </a:xfrm>
          <a:prstGeom prst="rect">
            <a:avLst/>
          </a:prstGeom>
        </p:spPr>
        <p:txBody>
          <a:bodyPr wrap="square">
            <a:spAutoFit/>
          </a:bodyP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Evaluation </a:t>
            </a:r>
            <a:r>
              <a:rPr lang="nl-NL" sz="5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results</a:t>
            </a:r>
            <a:endPar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40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Lenght</a:t>
            </a:r>
            <a:r>
              <a:rPr lang="nl-NL" sz="4000" b="1" dirty="0" smtClean="0">
                <a:latin typeface="Verdana" panose="020B0604030504040204" pitchFamily="34" charset="0"/>
                <a:ea typeface="Verdana" panose="020B0604030504040204" pitchFamily="34" charset="0"/>
                <a:cs typeface="Verdana" panose="020B0604030504040204" pitchFamily="34" charset="0"/>
                <a:sym typeface="Helvetica" charset="0"/>
              </a:rPr>
              <a:t> of training</a:t>
            </a:r>
            <a:endParaRPr lang="nl-NL" sz="40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3" name="Afbeelding 2"/>
          <p:cNvPicPr>
            <a:picLocks noChangeAspect="1"/>
          </p:cNvPicPr>
          <p:nvPr/>
        </p:nvPicPr>
        <p:blipFill rotWithShape="1">
          <a:blip r:embed="rId3"/>
          <a:srcRect l="27792" t="25455" r="32990" b="44120"/>
          <a:stretch/>
        </p:blipFill>
        <p:spPr>
          <a:xfrm>
            <a:off x="323527" y="2188490"/>
            <a:ext cx="8250395" cy="4120830"/>
          </a:xfrm>
          <a:prstGeom prst="rect">
            <a:avLst/>
          </a:prstGeom>
        </p:spPr>
      </p:pic>
      <p:sp>
        <p:nvSpPr>
          <p:cNvPr id="9" name="Rechthoek 8"/>
          <p:cNvSpPr/>
          <p:nvPr/>
        </p:nvSpPr>
        <p:spPr>
          <a:xfrm>
            <a:off x="4679504" y="2071460"/>
            <a:ext cx="4464496" cy="2352567"/>
          </a:xfrm>
          <a:prstGeom prst="rect">
            <a:avLst/>
          </a:prstGeom>
        </p:spPr>
        <p:txBody>
          <a:bodyPr wrap="square">
            <a:spAutoFit/>
          </a:bodyPr>
          <a:lstStyle/>
          <a:p>
            <a:pPr defTabSz="914145">
              <a:lnSpc>
                <a:spcPct val="102000"/>
              </a:lnSpc>
            </a:pPr>
            <a:r>
              <a:rPr lang="nl-NL" sz="4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3%   short</a:t>
            </a:r>
          </a:p>
          <a:p>
            <a:pPr defTabSz="914145">
              <a:lnSpc>
                <a:spcPct val="102000"/>
              </a:lnSpc>
            </a:pPr>
            <a:r>
              <a:rPr lang="nl-NL" sz="4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73% ok </a:t>
            </a:r>
          </a:p>
          <a:p>
            <a:pPr defTabSz="914145">
              <a:lnSpc>
                <a:spcPct val="102000"/>
              </a:lnSpc>
            </a:pPr>
            <a:r>
              <a:rPr lang="nl-NL" sz="4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24% long</a:t>
            </a:r>
            <a:endParaRPr lang="nl-NL" sz="48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3679571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72008" y="332656"/>
            <a:ext cx="8964488" cy="6120680"/>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5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defTabSz="914145">
              <a:lnSpc>
                <a:spcPct val="102000"/>
              </a:lnSpc>
            </a:pPr>
            <a:r>
              <a:rPr lang="nl-NL" sz="32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550519" y="404664"/>
            <a:ext cx="7981921" cy="1567801"/>
          </a:xfrm>
          <a:prstGeom prst="rect">
            <a:avLst/>
          </a:prstGeom>
        </p:spPr>
        <p:txBody>
          <a:bodyPr wrap="square">
            <a:spAutoFit/>
          </a:bodyP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Evaluation </a:t>
            </a:r>
            <a:r>
              <a:rPr lang="nl-NL" sz="5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results</a:t>
            </a:r>
            <a:endPar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4000" b="1" dirty="0" smtClean="0">
                <a:latin typeface="Verdana" panose="020B0604030504040204" pitchFamily="34" charset="0"/>
                <a:ea typeface="Verdana" panose="020B0604030504040204" pitchFamily="34" charset="0"/>
                <a:cs typeface="Verdana" panose="020B0604030504040204" pitchFamily="34" charset="0"/>
                <a:sym typeface="Helvetica" charset="0"/>
              </a:rPr>
              <a:t>Learning proces</a:t>
            </a:r>
            <a:endParaRPr lang="nl-NL" sz="40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3" name="Afbeelding 2"/>
          <p:cNvPicPr>
            <a:picLocks noChangeAspect="1"/>
          </p:cNvPicPr>
          <p:nvPr/>
        </p:nvPicPr>
        <p:blipFill rotWithShape="1">
          <a:blip r:embed="rId3"/>
          <a:srcRect l="27792" t="63440" r="43569" b="12200"/>
          <a:stretch/>
        </p:blipFill>
        <p:spPr>
          <a:xfrm>
            <a:off x="-34099" y="2183046"/>
            <a:ext cx="8883465" cy="4250389"/>
          </a:xfrm>
          <a:prstGeom prst="rect">
            <a:avLst/>
          </a:prstGeom>
        </p:spPr>
      </p:pic>
      <p:sp>
        <p:nvSpPr>
          <p:cNvPr id="7" name="Rechthoek 6"/>
          <p:cNvSpPr/>
          <p:nvPr/>
        </p:nvSpPr>
        <p:spPr>
          <a:xfrm>
            <a:off x="3707904" y="2367715"/>
            <a:ext cx="5112568" cy="1348061"/>
          </a:xfrm>
          <a:prstGeom prst="rect">
            <a:avLst/>
          </a:prstGeom>
        </p:spPr>
        <p:txBody>
          <a:bodyPr wrap="square">
            <a:spAutoFit/>
          </a:bodyPr>
          <a:lstStyle/>
          <a:p>
            <a:pPr algn="ctr" defTabSz="914145">
              <a:lnSpc>
                <a:spcPct val="102000"/>
              </a:lnSpc>
            </a:pPr>
            <a:r>
              <a:rPr lang="nl-NL" sz="40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57% </a:t>
            </a:r>
            <a:r>
              <a:rPr lang="nl-NL" sz="4000" b="1" dirty="0" err="1">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k</a:t>
            </a:r>
            <a:r>
              <a:rPr lang="nl-NL" sz="40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nowledge</a:t>
            </a:r>
            <a:r>
              <a:rPr lang="nl-NL" sz="40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40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43% </a:t>
            </a:r>
            <a:r>
              <a:rPr lang="nl-NL" sz="40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not</a:t>
            </a:r>
            <a:r>
              <a:rPr lang="nl-NL" sz="40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new</a:t>
            </a:r>
            <a:endParaRPr lang="nl-NL" sz="40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4" name="PIJL-RECHTS 3"/>
          <p:cNvSpPr/>
          <p:nvPr/>
        </p:nvSpPr>
        <p:spPr>
          <a:xfrm rot="18244137">
            <a:off x="8641030" y="2683810"/>
            <a:ext cx="348865" cy="123882"/>
          </a:xfrm>
          <a:prstGeom prst="rightArrow">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63167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hlinkClick r:id="rId3"/>
          </p:cNvPr>
          <p:cNvPicPr>
            <a:picLocks noChangeAspect="1" noChangeArrowheads="1"/>
          </p:cNvPicPr>
          <p:nvPr/>
        </p:nvPicPr>
        <p:blipFill>
          <a:blip r:embed="rId4" cstate="print"/>
          <a:srcRect l="33926" t="38188" r="36742" b="19322"/>
          <a:stretch>
            <a:fillRect/>
          </a:stretch>
        </p:blipFill>
        <p:spPr bwMode="auto">
          <a:xfrm>
            <a:off x="2711053" y="1340644"/>
            <a:ext cx="5129213" cy="4176713"/>
          </a:xfrm>
          <a:prstGeom prst="rect">
            <a:avLst/>
          </a:prstGeom>
          <a:noFill/>
          <a:ln w="9525">
            <a:noFill/>
            <a:miter lim="800000"/>
            <a:headEnd/>
            <a:tailEnd/>
          </a:ln>
        </p:spPr>
      </p:pic>
      <p:pic>
        <p:nvPicPr>
          <p:cNvPr id="14339" name="Picture 2"/>
          <p:cNvPicPr>
            <a:picLocks noChangeAspect="1" noChangeArrowheads="1"/>
          </p:cNvPicPr>
          <p:nvPr/>
        </p:nvPicPr>
        <p:blipFill>
          <a:blip r:embed="rId5" cstate="print"/>
          <a:srcRect l="15714" t="41260" r="55995" b="18217"/>
          <a:stretch>
            <a:fillRect/>
          </a:stretch>
        </p:blipFill>
        <p:spPr bwMode="auto">
          <a:xfrm>
            <a:off x="423862" y="744306"/>
            <a:ext cx="2212183" cy="2533485"/>
          </a:xfrm>
          <a:prstGeom prst="rect">
            <a:avLst/>
          </a:prstGeom>
          <a:noFill/>
          <a:ln w="9525">
            <a:noFill/>
            <a:miter lim="800000"/>
            <a:headEnd/>
            <a:tailEnd/>
          </a:ln>
        </p:spPr>
      </p:pic>
      <p:sp>
        <p:nvSpPr>
          <p:cNvPr id="23561" name="Rectangle 9"/>
          <p:cNvSpPr>
            <a:spLocks/>
          </p:cNvSpPr>
          <p:nvPr/>
        </p:nvSpPr>
        <p:spPr bwMode="auto">
          <a:xfrm>
            <a:off x="5255421" y="1796655"/>
            <a:ext cx="756047" cy="397669"/>
          </a:xfrm>
          <a:prstGeom prst="rect">
            <a:avLst/>
          </a:prstGeom>
          <a:noFill/>
          <a:ln w="12700">
            <a:noFill/>
            <a:miter lim="0"/>
            <a:headEnd/>
            <a:tailEnd/>
          </a:ln>
        </p:spPr>
        <p:txBody>
          <a:bodyPr lIns="66669" tIns="38096" rIns="66669" bIns="38096"/>
          <a:lstStyle/>
          <a:p>
            <a:pPr defTabSz="684575" hangingPunct="0"/>
            <a:r>
              <a:rPr lang="nl-BE" sz="2025" dirty="0">
                <a:latin typeface="Calibri" pitchFamily="34" charset="0"/>
              </a:rPr>
              <a:t>13</a:t>
            </a:r>
            <a:endParaRPr lang="nl-NL" sz="2025" dirty="0">
              <a:latin typeface="Calibri" pitchFamily="34" charset="0"/>
            </a:endParaRPr>
          </a:p>
        </p:txBody>
      </p:sp>
      <p:sp>
        <p:nvSpPr>
          <p:cNvPr id="23562" name="Rectangle 10"/>
          <p:cNvSpPr>
            <a:spLocks/>
          </p:cNvSpPr>
          <p:nvPr/>
        </p:nvSpPr>
        <p:spPr bwMode="auto">
          <a:xfrm>
            <a:off x="5141120" y="2556273"/>
            <a:ext cx="638175" cy="397669"/>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15</a:t>
            </a:r>
            <a:endParaRPr lang="nl-NL" sz="1350" dirty="0">
              <a:latin typeface="Calibri" pitchFamily="34" charset="0"/>
            </a:endParaRPr>
          </a:p>
        </p:txBody>
      </p:sp>
      <p:sp>
        <p:nvSpPr>
          <p:cNvPr id="23564" name="Rectangle 12"/>
          <p:cNvSpPr>
            <a:spLocks/>
          </p:cNvSpPr>
          <p:nvPr/>
        </p:nvSpPr>
        <p:spPr bwMode="auto">
          <a:xfrm>
            <a:off x="4648201" y="3390902"/>
            <a:ext cx="269081" cy="397669"/>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4</a:t>
            </a:r>
            <a:endParaRPr lang="nl-NL" sz="1350" dirty="0">
              <a:latin typeface="Calibri" pitchFamily="34" charset="0"/>
            </a:endParaRPr>
          </a:p>
        </p:txBody>
      </p:sp>
      <p:sp>
        <p:nvSpPr>
          <p:cNvPr id="23565" name="Rectangle 13"/>
          <p:cNvSpPr>
            <a:spLocks/>
          </p:cNvSpPr>
          <p:nvPr/>
        </p:nvSpPr>
        <p:spPr bwMode="auto">
          <a:xfrm>
            <a:off x="2357440" y="3861199"/>
            <a:ext cx="117872" cy="397669"/>
          </a:xfrm>
          <a:prstGeom prst="rect">
            <a:avLst/>
          </a:prstGeom>
          <a:noFill/>
          <a:ln w="12700">
            <a:noFill/>
            <a:miter lim="0"/>
            <a:headEnd/>
            <a:tailEnd/>
          </a:ln>
        </p:spPr>
        <p:txBody>
          <a:bodyPr lIns="66669" tIns="38096" rIns="66669" bIns="38096"/>
          <a:lstStyle/>
          <a:p>
            <a:pPr defTabSz="684575" hangingPunct="0"/>
            <a:endParaRPr lang="nl-BE" sz="1350" dirty="0">
              <a:latin typeface="Calibri" pitchFamily="34" charset="0"/>
            </a:endParaRPr>
          </a:p>
        </p:txBody>
      </p:sp>
      <p:sp>
        <p:nvSpPr>
          <p:cNvPr id="23566" name="Rectangle 14"/>
          <p:cNvSpPr>
            <a:spLocks/>
          </p:cNvSpPr>
          <p:nvPr/>
        </p:nvSpPr>
        <p:spPr bwMode="auto">
          <a:xfrm>
            <a:off x="4040981" y="2972993"/>
            <a:ext cx="296466" cy="407194"/>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3</a:t>
            </a:r>
            <a:endParaRPr lang="nl-NL" sz="1350" dirty="0">
              <a:latin typeface="Calibri" pitchFamily="34" charset="0"/>
            </a:endParaRPr>
          </a:p>
        </p:txBody>
      </p:sp>
      <p:sp>
        <p:nvSpPr>
          <p:cNvPr id="23567" name="Rectangle 15"/>
          <p:cNvSpPr>
            <a:spLocks/>
          </p:cNvSpPr>
          <p:nvPr/>
        </p:nvSpPr>
        <p:spPr bwMode="auto">
          <a:xfrm>
            <a:off x="4989910" y="3770712"/>
            <a:ext cx="270272" cy="397669"/>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3</a:t>
            </a:r>
            <a:endParaRPr lang="nl-NL" sz="1350" dirty="0">
              <a:latin typeface="Calibri" pitchFamily="34" charset="0"/>
            </a:endParaRPr>
          </a:p>
        </p:txBody>
      </p:sp>
      <p:pic>
        <p:nvPicPr>
          <p:cNvPr id="23568" name="Picture 16" descr="image1.png"/>
          <p:cNvPicPr>
            <a:picLocks noChangeAspect="1"/>
          </p:cNvPicPr>
          <p:nvPr/>
        </p:nvPicPr>
        <p:blipFill>
          <a:blip r:embed="rId6" cstate="print"/>
          <a:srcRect l="33382" t="18748" r="31479" b="7813"/>
          <a:stretch>
            <a:fillRect/>
          </a:stretch>
        </p:blipFill>
        <p:spPr bwMode="auto">
          <a:xfrm>
            <a:off x="3357564" y="3162300"/>
            <a:ext cx="160735" cy="167879"/>
          </a:xfrm>
          <a:prstGeom prst="rect">
            <a:avLst/>
          </a:prstGeom>
          <a:noFill/>
          <a:ln w="12700">
            <a:noFill/>
            <a:miter lim="0"/>
            <a:headEnd/>
            <a:tailEnd/>
          </a:ln>
        </p:spPr>
      </p:pic>
      <p:pic>
        <p:nvPicPr>
          <p:cNvPr id="23569" name="Picture 17" descr="image1.png"/>
          <p:cNvPicPr>
            <a:picLocks noChangeAspect="1"/>
          </p:cNvPicPr>
          <p:nvPr/>
        </p:nvPicPr>
        <p:blipFill>
          <a:blip r:embed="rId7" cstate="print"/>
          <a:srcRect l="33382" t="18748" r="31479" b="7813"/>
          <a:stretch>
            <a:fillRect/>
          </a:stretch>
        </p:blipFill>
        <p:spPr bwMode="auto">
          <a:xfrm>
            <a:off x="5066110" y="2745582"/>
            <a:ext cx="161925" cy="167879"/>
          </a:xfrm>
          <a:prstGeom prst="rect">
            <a:avLst/>
          </a:prstGeom>
          <a:noFill/>
          <a:ln w="12700">
            <a:noFill/>
            <a:miter lim="0"/>
            <a:headEnd/>
            <a:tailEnd/>
          </a:ln>
        </p:spPr>
      </p:pic>
      <p:pic>
        <p:nvPicPr>
          <p:cNvPr id="23570" name="Picture 18" descr="image1.png"/>
          <p:cNvPicPr>
            <a:picLocks noChangeAspect="1"/>
          </p:cNvPicPr>
          <p:nvPr/>
        </p:nvPicPr>
        <p:blipFill>
          <a:blip r:embed="rId7" cstate="print"/>
          <a:srcRect l="33382" t="18748" r="31479" b="7813"/>
          <a:stretch>
            <a:fillRect/>
          </a:stretch>
        </p:blipFill>
        <p:spPr bwMode="auto">
          <a:xfrm>
            <a:off x="3926681" y="3201591"/>
            <a:ext cx="161925" cy="166688"/>
          </a:xfrm>
          <a:prstGeom prst="rect">
            <a:avLst/>
          </a:prstGeom>
          <a:noFill/>
          <a:ln w="12700">
            <a:noFill/>
            <a:miter lim="0"/>
            <a:headEnd/>
            <a:tailEnd/>
          </a:ln>
        </p:spPr>
      </p:pic>
      <p:pic>
        <p:nvPicPr>
          <p:cNvPr id="23571" name="Picture 19" descr="image1.png"/>
          <p:cNvPicPr>
            <a:picLocks noChangeAspect="1"/>
          </p:cNvPicPr>
          <p:nvPr/>
        </p:nvPicPr>
        <p:blipFill>
          <a:blip r:embed="rId7" cstate="print"/>
          <a:srcRect l="33382" t="18750" r="31479" b="7813"/>
          <a:stretch>
            <a:fillRect/>
          </a:stretch>
        </p:blipFill>
        <p:spPr bwMode="auto">
          <a:xfrm>
            <a:off x="4495800" y="3656412"/>
            <a:ext cx="161925" cy="167878"/>
          </a:xfrm>
          <a:prstGeom prst="rect">
            <a:avLst/>
          </a:prstGeom>
          <a:noFill/>
          <a:ln w="12700">
            <a:noFill/>
            <a:miter lim="0"/>
            <a:headEnd/>
            <a:tailEnd/>
          </a:ln>
        </p:spPr>
      </p:pic>
      <p:pic>
        <p:nvPicPr>
          <p:cNvPr id="23572" name="Picture 20" descr="image1.png"/>
          <p:cNvPicPr>
            <a:picLocks noChangeAspect="1"/>
          </p:cNvPicPr>
          <p:nvPr/>
        </p:nvPicPr>
        <p:blipFill>
          <a:blip r:embed="rId7" cstate="print"/>
          <a:srcRect l="33382" t="18748" r="31479" b="7813"/>
          <a:stretch>
            <a:fillRect/>
          </a:stretch>
        </p:blipFill>
        <p:spPr bwMode="auto">
          <a:xfrm>
            <a:off x="6318647" y="4530328"/>
            <a:ext cx="161925" cy="166688"/>
          </a:xfrm>
          <a:prstGeom prst="rect">
            <a:avLst/>
          </a:prstGeom>
          <a:noFill/>
          <a:ln w="12700">
            <a:noFill/>
            <a:miter lim="0"/>
            <a:headEnd/>
            <a:tailEnd/>
          </a:ln>
        </p:spPr>
      </p:pic>
      <p:pic>
        <p:nvPicPr>
          <p:cNvPr id="23573" name="Picture 21" descr="image1.png"/>
          <p:cNvPicPr>
            <a:picLocks noChangeAspect="1"/>
          </p:cNvPicPr>
          <p:nvPr/>
        </p:nvPicPr>
        <p:blipFill>
          <a:blip r:embed="rId8" cstate="print"/>
          <a:srcRect l="33382" t="18748" r="31479" b="7813"/>
          <a:stretch>
            <a:fillRect/>
          </a:stretch>
        </p:blipFill>
        <p:spPr bwMode="auto">
          <a:xfrm>
            <a:off x="4875612" y="4036219"/>
            <a:ext cx="163115" cy="167879"/>
          </a:xfrm>
          <a:prstGeom prst="rect">
            <a:avLst/>
          </a:prstGeom>
          <a:noFill/>
          <a:ln w="12700">
            <a:noFill/>
            <a:miter lim="0"/>
            <a:headEnd/>
            <a:tailEnd/>
          </a:ln>
        </p:spPr>
      </p:pic>
      <p:pic>
        <p:nvPicPr>
          <p:cNvPr id="23574" name="Picture 22" descr="image1.png"/>
          <p:cNvPicPr>
            <a:picLocks noChangeAspect="1"/>
          </p:cNvPicPr>
          <p:nvPr/>
        </p:nvPicPr>
        <p:blipFill>
          <a:blip r:embed="rId8" cstate="print"/>
          <a:srcRect l="33382" t="18750" r="31479" b="7813"/>
          <a:stretch>
            <a:fillRect/>
          </a:stretch>
        </p:blipFill>
        <p:spPr bwMode="auto">
          <a:xfrm>
            <a:off x="5141119" y="1964532"/>
            <a:ext cx="163116" cy="167879"/>
          </a:xfrm>
          <a:prstGeom prst="rect">
            <a:avLst/>
          </a:prstGeom>
          <a:noFill/>
          <a:ln w="12700">
            <a:noFill/>
            <a:miter lim="0"/>
            <a:headEnd/>
            <a:tailEnd/>
          </a:ln>
        </p:spPr>
      </p:pic>
      <p:sp>
        <p:nvSpPr>
          <p:cNvPr id="23575" name="Rectangle 23"/>
          <p:cNvSpPr>
            <a:spLocks/>
          </p:cNvSpPr>
          <p:nvPr/>
        </p:nvSpPr>
        <p:spPr bwMode="auto">
          <a:xfrm>
            <a:off x="3134918" y="3238501"/>
            <a:ext cx="373856" cy="397669"/>
          </a:xfrm>
          <a:prstGeom prst="rect">
            <a:avLst/>
          </a:prstGeom>
          <a:noFill/>
          <a:ln w="12700">
            <a:noFill/>
            <a:miter lim="0"/>
            <a:headEnd/>
            <a:tailEnd/>
          </a:ln>
        </p:spPr>
        <p:txBody>
          <a:bodyPr lIns="66669" tIns="38096" rIns="66669" bIns="38096"/>
          <a:lstStyle/>
          <a:p>
            <a:pPr defTabSz="684575" hangingPunct="0"/>
            <a:r>
              <a:rPr lang="nl-BE" sz="2025" dirty="0">
                <a:latin typeface="Helvetica"/>
                <a:ea typeface="Helvetica"/>
                <a:cs typeface="Helvetica"/>
                <a:sym typeface="Helvetica"/>
              </a:rPr>
              <a:t>4</a:t>
            </a:r>
            <a:endParaRPr lang="nl-NL" sz="1350" dirty="0">
              <a:latin typeface="Calibri" pitchFamily="34" charset="0"/>
            </a:endParaRPr>
          </a:p>
        </p:txBody>
      </p:sp>
      <p:sp>
        <p:nvSpPr>
          <p:cNvPr id="23576" name="Rectangle 24"/>
          <p:cNvSpPr>
            <a:spLocks/>
          </p:cNvSpPr>
          <p:nvPr/>
        </p:nvSpPr>
        <p:spPr bwMode="auto">
          <a:xfrm>
            <a:off x="1205507" y="1265636"/>
            <a:ext cx="648891" cy="531019"/>
          </a:xfrm>
          <a:prstGeom prst="rect">
            <a:avLst/>
          </a:prstGeom>
          <a:noFill/>
          <a:ln w="12700">
            <a:noFill/>
            <a:miter lim="0"/>
            <a:headEnd/>
            <a:tailEnd/>
          </a:ln>
        </p:spPr>
        <p:txBody>
          <a:bodyPr lIns="66669" tIns="38096" rIns="66669" bIns="38096"/>
          <a:lstStyle/>
          <a:p>
            <a:pPr algn="ctr" defTabSz="684575" hangingPunct="0"/>
            <a:r>
              <a:rPr lang="nl-BE" sz="2925" b="1" dirty="0">
                <a:latin typeface="Helvetica"/>
                <a:ea typeface="Helvetica"/>
                <a:cs typeface="Helvetica"/>
                <a:sym typeface="Helvetica"/>
              </a:rPr>
              <a:t>62</a:t>
            </a:r>
            <a:endParaRPr lang="nl-NL" sz="2925" b="1" dirty="0">
              <a:latin typeface="Helvetica"/>
              <a:ea typeface="Helvetica"/>
              <a:cs typeface="Helvetica"/>
              <a:sym typeface="Helvetica"/>
            </a:endParaRPr>
          </a:p>
          <a:p>
            <a:pPr algn="ctr" defTabSz="684575" hangingPunct="0"/>
            <a:r>
              <a:rPr lang="nl-BE" sz="2925" b="1" dirty="0">
                <a:solidFill>
                  <a:srgbClr val="00B0F0"/>
                </a:solidFill>
                <a:latin typeface="Helvetica"/>
                <a:cs typeface="Helvetica"/>
                <a:sym typeface="Helvetica"/>
              </a:rPr>
              <a:t>12</a:t>
            </a:r>
            <a:endParaRPr lang="nl-NL" sz="1350" dirty="0">
              <a:solidFill>
                <a:srgbClr val="00B0F0"/>
              </a:solidFill>
              <a:latin typeface="Calibri" pitchFamily="34" charset="0"/>
            </a:endParaRPr>
          </a:p>
        </p:txBody>
      </p:sp>
      <p:sp>
        <p:nvSpPr>
          <p:cNvPr id="25" name="Rectangle 12"/>
          <p:cNvSpPr>
            <a:spLocks/>
          </p:cNvSpPr>
          <p:nvPr/>
        </p:nvSpPr>
        <p:spPr bwMode="auto">
          <a:xfrm>
            <a:off x="4154092" y="2213373"/>
            <a:ext cx="579834"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3QE</a:t>
            </a:r>
            <a:endParaRPr lang="nl-NL" sz="1500" b="1" dirty="0">
              <a:solidFill>
                <a:srgbClr val="00B0F0"/>
              </a:solidFill>
              <a:latin typeface="Calibri" pitchFamily="34" charset="0"/>
            </a:endParaRPr>
          </a:p>
        </p:txBody>
      </p:sp>
      <p:pic>
        <p:nvPicPr>
          <p:cNvPr id="26" name="Picture 22" descr="image1.png"/>
          <p:cNvPicPr>
            <a:picLocks noChangeAspect="1"/>
          </p:cNvPicPr>
          <p:nvPr/>
        </p:nvPicPr>
        <p:blipFill>
          <a:blip r:embed="rId9" cstate="print"/>
          <a:srcRect l="33382" t="18750" r="31479" b="7813"/>
          <a:stretch>
            <a:fillRect/>
          </a:stretch>
        </p:blipFill>
        <p:spPr bwMode="auto">
          <a:xfrm>
            <a:off x="4895850" y="2888456"/>
            <a:ext cx="161925" cy="167879"/>
          </a:xfrm>
          <a:prstGeom prst="rect">
            <a:avLst/>
          </a:prstGeom>
          <a:noFill/>
          <a:ln w="12700">
            <a:noFill/>
            <a:miter lim="0"/>
            <a:headEnd/>
            <a:tailEnd/>
          </a:ln>
        </p:spPr>
      </p:pic>
      <p:sp>
        <p:nvSpPr>
          <p:cNvPr id="28" name="Rectangle 12"/>
          <p:cNvSpPr>
            <a:spLocks/>
          </p:cNvSpPr>
          <p:nvPr/>
        </p:nvSpPr>
        <p:spPr bwMode="auto">
          <a:xfrm>
            <a:off x="4680347" y="2781302"/>
            <a:ext cx="300038" cy="364331"/>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1</a:t>
            </a:r>
            <a:endParaRPr lang="nl-NL" sz="1350" dirty="0">
              <a:latin typeface="Calibri" pitchFamily="34" charset="0"/>
            </a:endParaRPr>
          </a:p>
        </p:txBody>
      </p:sp>
      <p:sp>
        <p:nvSpPr>
          <p:cNvPr id="31" name="Rectangle 12"/>
          <p:cNvSpPr>
            <a:spLocks/>
          </p:cNvSpPr>
          <p:nvPr/>
        </p:nvSpPr>
        <p:spPr bwMode="auto">
          <a:xfrm>
            <a:off x="6204349" y="2491272"/>
            <a:ext cx="635794"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3QE</a:t>
            </a:r>
            <a:endParaRPr lang="nl-NL" sz="1500" b="1" dirty="0">
              <a:solidFill>
                <a:srgbClr val="00B0F0"/>
              </a:solidFill>
              <a:latin typeface="Calibri" pitchFamily="34" charset="0"/>
            </a:endParaRPr>
          </a:p>
        </p:txBody>
      </p:sp>
      <p:pic>
        <p:nvPicPr>
          <p:cNvPr id="36" name="Picture 18" descr="image1.png"/>
          <p:cNvPicPr>
            <a:picLocks noChangeAspect="1"/>
          </p:cNvPicPr>
          <p:nvPr/>
        </p:nvPicPr>
        <p:blipFill>
          <a:blip r:embed="rId7" cstate="print"/>
          <a:srcRect l="33382" t="18748" r="31479" b="7813"/>
          <a:stretch>
            <a:fillRect/>
          </a:stretch>
        </p:blipFill>
        <p:spPr bwMode="auto">
          <a:xfrm>
            <a:off x="3437874" y="1966168"/>
            <a:ext cx="161925" cy="166688"/>
          </a:xfrm>
          <a:prstGeom prst="rect">
            <a:avLst/>
          </a:prstGeom>
          <a:noFill/>
          <a:ln w="12700">
            <a:noFill/>
            <a:miter lim="0"/>
            <a:headEnd/>
            <a:tailEnd/>
          </a:ln>
        </p:spPr>
      </p:pic>
      <p:sp>
        <p:nvSpPr>
          <p:cNvPr id="37" name="Rectangle 14"/>
          <p:cNvSpPr>
            <a:spLocks/>
          </p:cNvSpPr>
          <p:nvPr/>
        </p:nvSpPr>
        <p:spPr bwMode="auto">
          <a:xfrm>
            <a:off x="3600451" y="1863330"/>
            <a:ext cx="296466" cy="407194"/>
          </a:xfrm>
          <a:prstGeom prst="rect">
            <a:avLst/>
          </a:prstGeom>
          <a:noFill/>
          <a:ln w="12700">
            <a:noFill/>
            <a:miter lim="0"/>
            <a:headEnd/>
            <a:tailEnd/>
          </a:ln>
        </p:spPr>
        <p:txBody>
          <a:bodyPr lIns="66669" tIns="38096" rIns="66669" bIns="38096"/>
          <a:lstStyle/>
          <a:p>
            <a:pPr defTabSz="684575" hangingPunct="0"/>
            <a:r>
              <a:rPr lang="nl-BE" sz="2025" dirty="0">
                <a:latin typeface="Helvetica"/>
                <a:cs typeface="Helvetica"/>
                <a:sym typeface="Helvetica"/>
              </a:rPr>
              <a:t>4</a:t>
            </a:r>
            <a:endParaRPr lang="nl-NL" sz="1350" dirty="0">
              <a:latin typeface="Calibri" pitchFamily="34" charset="0"/>
            </a:endParaRPr>
          </a:p>
        </p:txBody>
      </p:sp>
      <p:sp>
        <p:nvSpPr>
          <p:cNvPr id="38" name="Rectangle 12"/>
          <p:cNvSpPr>
            <a:spLocks/>
          </p:cNvSpPr>
          <p:nvPr/>
        </p:nvSpPr>
        <p:spPr bwMode="auto">
          <a:xfrm>
            <a:off x="3330178" y="2113362"/>
            <a:ext cx="594122"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2QE</a:t>
            </a:r>
            <a:endParaRPr lang="nl-NL" sz="1500" b="1" dirty="0">
              <a:solidFill>
                <a:srgbClr val="00B0F0"/>
              </a:solidFill>
              <a:latin typeface="Calibri" pitchFamily="34" charset="0"/>
            </a:endParaRPr>
          </a:p>
        </p:txBody>
      </p:sp>
      <p:sp>
        <p:nvSpPr>
          <p:cNvPr id="39" name="Rectangle 12"/>
          <p:cNvSpPr>
            <a:spLocks/>
          </p:cNvSpPr>
          <p:nvPr/>
        </p:nvSpPr>
        <p:spPr bwMode="auto">
          <a:xfrm>
            <a:off x="4410077" y="2457451"/>
            <a:ext cx="265510" cy="364331"/>
          </a:xfrm>
          <a:prstGeom prst="rect">
            <a:avLst/>
          </a:prstGeom>
          <a:noFill/>
          <a:ln w="12700">
            <a:noFill/>
            <a:miter lim="0"/>
            <a:headEnd/>
            <a:tailEnd/>
          </a:ln>
        </p:spPr>
        <p:txBody>
          <a:bodyPr lIns="66669" tIns="38096" rIns="66669" bIns="38096"/>
          <a:lstStyle/>
          <a:p>
            <a:pPr defTabSz="684575" hangingPunct="0"/>
            <a:r>
              <a:rPr lang="nl-NL" sz="2025" dirty="0">
                <a:latin typeface="Helvetica"/>
                <a:cs typeface="Helvetica"/>
                <a:sym typeface="Helvetica"/>
              </a:rPr>
              <a:t>3</a:t>
            </a:r>
            <a:endParaRPr lang="nl-NL" sz="1350" dirty="0">
              <a:latin typeface="Calibri" pitchFamily="34" charset="0"/>
            </a:endParaRPr>
          </a:p>
        </p:txBody>
      </p:sp>
      <p:pic>
        <p:nvPicPr>
          <p:cNvPr id="40" name="Picture 22" descr="image1.png"/>
          <p:cNvPicPr>
            <a:picLocks noChangeAspect="1"/>
          </p:cNvPicPr>
          <p:nvPr/>
        </p:nvPicPr>
        <p:blipFill>
          <a:blip r:embed="rId9" cstate="print"/>
          <a:srcRect l="33382" t="18750" r="31479" b="7813"/>
          <a:stretch>
            <a:fillRect/>
          </a:stretch>
        </p:blipFill>
        <p:spPr bwMode="auto">
          <a:xfrm>
            <a:off x="4248150" y="2564607"/>
            <a:ext cx="161925" cy="167879"/>
          </a:xfrm>
          <a:prstGeom prst="rect">
            <a:avLst/>
          </a:prstGeom>
          <a:noFill/>
          <a:ln w="12700">
            <a:noFill/>
            <a:miter lim="0"/>
            <a:headEnd/>
            <a:tailEnd/>
          </a:ln>
        </p:spPr>
      </p:pic>
      <p:sp>
        <p:nvSpPr>
          <p:cNvPr id="41" name="Rectangle 12"/>
          <p:cNvSpPr>
            <a:spLocks/>
          </p:cNvSpPr>
          <p:nvPr/>
        </p:nvSpPr>
        <p:spPr bwMode="auto">
          <a:xfrm>
            <a:off x="5436395" y="2511030"/>
            <a:ext cx="594122"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2QE</a:t>
            </a:r>
            <a:endParaRPr lang="nl-NL" sz="1500" b="1" dirty="0">
              <a:solidFill>
                <a:srgbClr val="00B0F0"/>
              </a:solidFill>
              <a:latin typeface="Calibri" pitchFamily="34" charset="0"/>
            </a:endParaRPr>
          </a:p>
        </p:txBody>
      </p:sp>
      <p:sp>
        <p:nvSpPr>
          <p:cNvPr id="42" name="Rectangle 15"/>
          <p:cNvSpPr>
            <a:spLocks/>
          </p:cNvSpPr>
          <p:nvPr/>
        </p:nvSpPr>
        <p:spPr bwMode="auto">
          <a:xfrm>
            <a:off x="6462715" y="4293395"/>
            <a:ext cx="270272" cy="397669"/>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3</a:t>
            </a:r>
            <a:endParaRPr lang="nl-NL" sz="1350" dirty="0">
              <a:latin typeface="Calibri" pitchFamily="34" charset="0"/>
            </a:endParaRPr>
          </a:p>
        </p:txBody>
      </p:sp>
      <p:sp>
        <p:nvSpPr>
          <p:cNvPr id="45" name="Rectangle 15"/>
          <p:cNvSpPr>
            <a:spLocks/>
          </p:cNvSpPr>
          <p:nvPr/>
        </p:nvSpPr>
        <p:spPr bwMode="auto">
          <a:xfrm>
            <a:off x="6354366" y="3320655"/>
            <a:ext cx="270272" cy="397669"/>
          </a:xfrm>
          <a:prstGeom prst="rect">
            <a:avLst/>
          </a:prstGeom>
          <a:noFill/>
          <a:ln w="12700">
            <a:noFill/>
            <a:miter lim="0"/>
            <a:headEnd/>
            <a:tailEnd/>
          </a:ln>
        </p:spPr>
        <p:txBody>
          <a:bodyPr lIns="66669" tIns="38096" rIns="66669" bIns="38096"/>
          <a:lstStyle/>
          <a:p>
            <a:pPr defTabSz="684575" hangingPunct="0"/>
            <a:r>
              <a:rPr lang="nl-NL" sz="2025" dirty="0">
                <a:latin typeface="Helvetica"/>
                <a:ea typeface="Helvetica"/>
                <a:cs typeface="Helvetica"/>
                <a:sym typeface="Helvetica"/>
              </a:rPr>
              <a:t>6</a:t>
            </a:r>
            <a:endParaRPr lang="nl-NL" sz="1350" dirty="0">
              <a:latin typeface="Calibri" pitchFamily="34" charset="0"/>
            </a:endParaRPr>
          </a:p>
        </p:txBody>
      </p:sp>
      <p:pic>
        <p:nvPicPr>
          <p:cNvPr id="46" name="Picture 20" descr="image1.png"/>
          <p:cNvPicPr>
            <a:picLocks noChangeAspect="1"/>
          </p:cNvPicPr>
          <p:nvPr/>
        </p:nvPicPr>
        <p:blipFill>
          <a:blip r:embed="rId7" cstate="print"/>
          <a:srcRect l="33382" t="18748" r="31479" b="7813"/>
          <a:stretch>
            <a:fillRect/>
          </a:stretch>
        </p:blipFill>
        <p:spPr bwMode="auto">
          <a:xfrm>
            <a:off x="6246019" y="3429000"/>
            <a:ext cx="161925" cy="166688"/>
          </a:xfrm>
          <a:prstGeom prst="rect">
            <a:avLst/>
          </a:prstGeom>
          <a:noFill/>
          <a:ln w="12700">
            <a:noFill/>
            <a:miter lim="0"/>
            <a:headEnd/>
            <a:tailEnd/>
          </a:ln>
        </p:spPr>
      </p:pic>
      <p:pic>
        <p:nvPicPr>
          <p:cNvPr id="34" name="Picture 22" descr="image1.png"/>
          <p:cNvPicPr>
            <a:picLocks noChangeAspect="1"/>
          </p:cNvPicPr>
          <p:nvPr/>
        </p:nvPicPr>
        <p:blipFill>
          <a:blip r:embed="rId8" cstate="print"/>
          <a:srcRect l="33382" t="18750" r="31479" b="7813"/>
          <a:stretch>
            <a:fillRect/>
          </a:stretch>
        </p:blipFill>
        <p:spPr bwMode="auto">
          <a:xfrm>
            <a:off x="6309456" y="2343019"/>
            <a:ext cx="163116" cy="167879"/>
          </a:xfrm>
          <a:prstGeom prst="rect">
            <a:avLst/>
          </a:prstGeom>
          <a:noFill/>
          <a:ln w="12700">
            <a:noFill/>
            <a:miter lim="0"/>
            <a:headEnd/>
            <a:tailEnd/>
          </a:ln>
        </p:spPr>
      </p:pic>
      <p:sp>
        <p:nvSpPr>
          <p:cNvPr id="35" name="Rectangle 14"/>
          <p:cNvSpPr>
            <a:spLocks/>
          </p:cNvSpPr>
          <p:nvPr/>
        </p:nvSpPr>
        <p:spPr bwMode="auto">
          <a:xfrm>
            <a:off x="6462713" y="2186863"/>
            <a:ext cx="296466" cy="407194"/>
          </a:xfrm>
          <a:prstGeom prst="rect">
            <a:avLst/>
          </a:prstGeom>
          <a:noFill/>
          <a:ln w="12700">
            <a:noFill/>
            <a:miter lim="0"/>
            <a:headEnd/>
            <a:tailEnd/>
          </a:ln>
        </p:spPr>
        <p:txBody>
          <a:bodyPr lIns="66669" tIns="38096" rIns="66669" bIns="38096"/>
          <a:lstStyle/>
          <a:p>
            <a:pPr defTabSz="684575" hangingPunct="0"/>
            <a:r>
              <a:rPr lang="nl-BE" sz="2025" dirty="0">
                <a:latin typeface="Helvetica"/>
                <a:cs typeface="Helvetica"/>
                <a:sym typeface="Helvetica"/>
              </a:rPr>
              <a:t>3</a:t>
            </a:r>
            <a:endParaRPr lang="nl-NL" sz="1350" dirty="0">
              <a:latin typeface="Calibri" pitchFamily="34" charset="0"/>
            </a:endParaRPr>
          </a:p>
        </p:txBody>
      </p:sp>
      <p:sp>
        <p:nvSpPr>
          <p:cNvPr id="43" name="Rectangle 12"/>
          <p:cNvSpPr>
            <a:spLocks/>
          </p:cNvSpPr>
          <p:nvPr/>
        </p:nvSpPr>
        <p:spPr bwMode="auto">
          <a:xfrm>
            <a:off x="5222082" y="2082405"/>
            <a:ext cx="635794"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2QE</a:t>
            </a:r>
            <a:endParaRPr lang="nl-NL" sz="1500" b="1" dirty="0">
              <a:solidFill>
                <a:srgbClr val="00B0F0"/>
              </a:solidFill>
              <a:latin typeface="Calibri" pitchFamily="34" charset="0"/>
            </a:endParaRPr>
          </a:p>
        </p:txBody>
      </p:sp>
      <p:sp>
        <p:nvSpPr>
          <p:cNvPr id="44" name="Rectangle 12"/>
          <p:cNvSpPr>
            <a:spLocks/>
          </p:cNvSpPr>
          <p:nvPr/>
        </p:nvSpPr>
        <p:spPr bwMode="auto">
          <a:xfrm>
            <a:off x="6616303" y="3336665"/>
            <a:ext cx="635794" cy="397669"/>
          </a:xfrm>
          <a:prstGeom prst="rect">
            <a:avLst/>
          </a:prstGeom>
          <a:noFill/>
          <a:ln w="12700">
            <a:noFill/>
            <a:miter lim="0"/>
            <a:headEnd/>
            <a:tailEnd/>
          </a:ln>
        </p:spPr>
        <p:txBody>
          <a:bodyPr lIns="66669" tIns="38096" rIns="66669" bIns="38096"/>
          <a:lstStyle/>
          <a:p>
            <a:pPr defTabSz="684575" hangingPunct="0"/>
            <a:r>
              <a:rPr lang="nl-BE" sz="1650" b="1" dirty="0">
                <a:solidFill>
                  <a:srgbClr val="00B0F0"/>
                </a:solidFill>
                <a:latin typeface="Helvetica"/>
                <a:ea typeface="Helvetica"/>
                <a:cs typeface="Helvetica"/>
                <a:sym typeface="Helvetica"/>
              </a:rPr>
              <a:t>2QE</a:t>
            </a:r>
            <a:endParaRPr lang="nl-NL" sz="1500" b="1" dirty="0">
              <a:solidFill>
                <a:srgbClr val="00B0F0"/>
              </a:solidFill>
              <a:latin typeface="Calibri" pitchFamily="34" charset="0"/>
            </a:endParaRPr>
          </a:p>
        </p:txBody>
      </p:sp>
      <p:sp>
        <p:nvSpPr>
          <p:cNvPr id="47" name="Rectangle 1"/>
          <p:cNvSpPr>
            <a:spLocks/>
          </p:cNvSpPr>
          <p:nvPr/>
        </p:nvSpPr>
        <p:spPr bwMode="auto">
          <a:xfrm>
            <a:off x="0" y="-26987"/>
            <a:ext cx="9144000" cy="215901"/>
          </a:xfrm>
          <a:prstGeom prst="rect">
            <a:avLst/>
          </a:prstGeom>
          <a:solidFill>
            <a:srgbClr val="D52B1E"/>
          </a:solidFill>
          <a:ln w="36124">
            <a:solidFill>
              <a:srgbClr val="D52B1E"/>
            </a:solidFill>
            <a:round/>
            <a:headEnd/>
            <a:tailEnd/>
          </a:ln>
        </p:spPr>
        <p:txBody>
          <a:bodyPr lIns="0" tIns="0" rIns="0" bIns="0" anchor="ctr"/>
          <a:lstStyle/>
          <a:p>
            <a:pPr algn="ctr" hangingPunct="0"/>
            <a:endParaRPr lang="nl-BE">
              <a:latin typeface="Calibri" pitchFamily="34" charset="0"/>
            </a:endParaRPr>
          </a:p>
        </p:txBody>
      </p:sp>
      <p:sp>
        <p:nvSpPr>
          <p:cNvPr id="48" name="Rectangle 2"/>
          <p:cNvSpPr>
            <a:spLocks/>
          </p:cNvSpPr>
          <p:nvPr/>
        </p:nvSpPr>
        <p:spPr bwMode="auto">
          <a:xfrm>
            <a:off x="0" y="6669088"/>
            <a:ext cx="9144000" cy="215900"/>
          </a:xfrm>
          <a:prstGeom prst="rect">
            <a:avLst/>
          </a:prstGeom>
          <a:solidFill>
            <a:srgbClr val="D52B1E"/>
          </a:solidFill>
          <a:ln w="36124">
            <a:solidFill>
              <a:srgbClr val="D52B1E"/>
            </a:solidFill>
            <a:round/>
            <a:headEnd/>
            <a:tailEnd/>
          </a:ln>
        </p:spPr>
        <p:txBody>
          <a:bodyPr lIns="0" tIns="0" rIns="0" bIns="0" anchor="ctr"/>
          <a:lstStyle/>
          <a:p>
            <a:pPr algn="ctr" hangingPunct="0"/>
            <a:endParaRPr lang="nl-BE">
              <a:latin typeface="Calibri" pitchFamily="34" charset="0"/>
            </a:endParaRPr>
          </a:p>
        </p:txBody>
      </p:sp>
    </p:spTree>
    <p:extLst>
      <p:ext uri="{BB962C8B-B14F-4D97-AF65-F5344CB8AC3E}">
        <p14:creationId xmlns:p14="http://schemas.microsoft.com/office/powerpoint/2010/main" val="31563471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9785226" y="8880613"/>
            <a:ext cx="3133348" cy="2168986"/>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5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defTabSz="914145">
              <a:lnSpc>
                <a:spcPct val="102000"/>
              </a:lnSpc>
            </a:pPr>
            <a:r>
              <a:rPr lang="nl-NL" sz="32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hdwallpapers360.com/wp-content/uploads/crowd-of-people-wallpap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5612"/>
            <a:ext cx="9144000" cy="595374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159046" y="1484784"/>
            <a:ext cx="6825908" cy="769441"/>
          </a:xfrm>
          <a:prstGeom prst="rect">
            <a:avLst/>
          </a:prstGeom>
        </p:spPr>
        <p:txBody>
          <a:bodyPr wrap="none">
            <a:spAutoFit/>
          </a:bodyPr>
          <a:lstStyle/>
          <a:p>
            <a:r>
              <a:rPr lang="nl-NL" sz="4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+2.0000.000 </a:t>
            </a:r>
            <a:r>
              <a:rPr lang="nl-NL" sz="4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visitors</a:t>
            </a:r>
            <a:endParaRPr lang="nl-BE" sz="4400" dirty="0"/>
          </a:p>
        </p:txBody>
      </p:sp>
    </p:spTree>
    <p:extLst>
      <p:ext uri="{BB962C8B-B14F-4D97-AF65-F5344CB8AC3E}">
        <p14:creationId xmlns:p14="http://schemas.microsoft.com/office/powerpoint/2010/main" val="18331500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p:cNvSpPr>
          <p:nvPr/>
        </p:nvSpPr>
        <p:spPr bwMode="auto">
          <a:xfrm>
            <a:off x="0" y="-26789"/>
            <a:ext cx="9144000" cy="215429"/>
          </a:xfrm>
          <a:prstGeom prst="rect">
            <a:avLst/>
          </a:prstGeom>
          <a:solidFill>
            <a:srgbClr val="D52B1E"/>
          </a:solidFill>
          <a:ln w="36124">
            <a:solidFill>
              <a:srgbClr val="D52B1E"/>
            </a:solidFill>
            <a:round/>
            <a:headEnd/>
            <a:tailEnd/>
          </a:ln>
        </p:spPr>
        <p:txBody>
          <a:bodyPr lIns="0" tIns="0" rIns="0" bIns="0" anchor="ct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nl-BE" altLang="nl-BE" sz="2531"/>
          </a:p>
        </p:txBody>
      </p:sp>
      <p:sp>
        <p:nvSpPr>
          <p:cNvPr id="8195" name="Rectangle 2"/>
          <p:cNvSpPr>
            <a:spLocks/>
          </p:cNvSpPr>
          <p:nvPr/>
        </p:nvSpPr>
        <p:spPr bwMode="auto">
          <a:xfrm>
            <a:off x="0" y="6669361"/>
            <a:ext cx="9144000" cy="215428"/>
          </a:xfrm>
          <a:prstGeom prst="rect">
            <a:avLst/>
          </a:prstGeom>
          <a:solidFill>
            <a:srgbClr val="D52B1E"/>
          </a:solidFill>
          <a:ln w="36124">
            <a:solidFill>
              <a:srgbClr val="D52B1E"/>
            </a:solidFill>
            <a:round/>
            <a:headEnd/>
            <a:tailEnd/>
          </a:ln>
        </p:spPr>
        <p:txBody>
          <a:bodyPr lIns="0" tIns="0" rIns="0" bIns="0" anchor="ctr"/>
          <a:lstStyle>
            <a:lvl1pPr algn="ctr" eaLnBrk="0" hangingPunct="0">
              <a:defRPr sz="3600">
                <a:solidFill>
                  <a:srgbClr val="000000"/>
                </a:solidFill>
                <a:latin typeface="Helvetica Light"/>
                <a:ea typeface="Helvetica Light"/>
                <a:cs typeface="Helvetica Light"/>
                <a:sym typeface="Helvetica Light"/>
              </a:defRPr>
            </a:lvl1pPr>
            <a:lvl2pPr marL="742950" indent="-285750" algn="ctr" eaLnBrk="0" hangingPunct="0">
              <a:defRPr sz="3600">
                <a:solidFill>
                  <a:srgbClr val="000000"/>
                </a:solidFill>
                <a:latin typeface="Helvetica Light"/>
                <a:ea typeface="Helvetica Light"/>
                <a:cs typeface="Helvetica Light"/>
                <a:sym typeface="Helvetica Light"/>
              </a:defRPr>
            </a:lvl2pPr>
            <a:lvl3pPr marL="1143000" indent="-228600" algn="ctr" eaLnBrk="0" hangingPunct="0">
              <a:defRPr sz="3600">
                <a:solidFill>
                  <a:srgbClr val="000000"/>
                </a:solidFill>
                <a:latin typeface="Helvetica Light"/>
                <a:ea typeface="Helvetica Light"/>
                <a:cs typeface="Helvetica Light"/>
                <a:sym typeface="Helvetica Light"/>
              </a:defRPr>
            </a:lvl3pPr>
            <a:lvl4pPr marL="1600200" indent="-228600" algn="ctr" eaLnBrk="0" hangingPunct="0">
              <a:defRPr sz="3600">
                <a:solidFill>
                  <a:srgbClr val="000000"/>
                </a:solidFill>
                <a:latin typeface="Helvetica Light"/>
                <a:ea typeface="Helvetica Light"/>
                <a:cs typeface="Helvetica Light"/>
                <a:sym typeface="Helvetica Light"/>
              </a:defRPr>
            </a:lvl4pPr>
            <a:lvl5pPr marL="2057400" indent="-228600" algn="ctr" eaLnBrk="0" hangingPunct="0">
              <a:defRPr sz="3600">
                <a:solidFill>
                  <a:srgbClr val="000000"/>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nl-BE" altLang="nl-BE" sz="2531"/>
          </a:p>
        </p:txBody>
      </p:sp>
      <p:pic>
        <p:nvPicPr>
          <p:cNvPr id="16" name="Picture 2"/>
          <p:cNvPicPr>
            <a:picLocks noChangeAspect="1" noChangeArrowheads="1"/>
          </p:cNvPicPr>
          <p:nvPr/>
        </p:nvPicPr>
        <p:blipFill>
          <a:blip r:embed="rId3" cstate="print"/>
          <a:srcRect/>
          <a:stretch>
            <a:fillRect/>
          </a:stretch>
        </p:blipFill>
        <p:spPr bwMode="auto">
          <a:xfrm>
            <a:off x="81450"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2"/>
          <p:cNvPicPr>
            <a:picLocks noChangeAspect="1" noChangeArrowheads="1"/>
          </p:cNvPicPr>
          <p:nvPr/>
        </p:nvPicPr>
        <p:blipFill>
          <a:blip r:embed="rId4" cstate="print"/>
          <a:srcRect/>
          <a:stretch>
            <a:fillRect/>
          </a:stretch>
        </p:blipFill>
        <p:spPr bwMode="auto">
          <a:xfrm>
            <a:off x="615695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
          <p:cNvPicPr>
            <a:picLocks noChangeAspect="1" noChangeArrowheads="1"/>
          </p:cNvPicPr>
          <p:nvPr/>
        </p:nvPicPr>
        <p:blipFill>
          <a:blip r:embed="rId5" cstate="print"/>
          <a:srcRect/>
          <a:stretch>
            <a:fillRect/>
          </a:stretch>
        </p:blipFill>
        <p:spPr bwMode="auto">
          <a:xfrm>
            <a:off x="7675875" y="644473"/>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
          <p:cNvPicPr>
            <a:picLocks noChangeAspect="1" noChangeArrowheads="1"/>
          </p:cNvPicPr>
          <p:nvPr/>
        </p:nvPicPr>
        <p:blipFill>
          <a:blip r:embed="rId6" cstate="print"/>
          <a:srcRect/>
          <a:stretch>
            <a:fillRect/>
          </a:stretch>
        </p:blipFill>
        <p:spPr bwMode="auto">
          <a:xfrm>
            <a:off x="3119288"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
          <p:cNvPicPr>
            <a:picLocks noChangeAspect="1" noChangeArrowheads="1"/>
          </p:cNvPicPr>
          <p:nvPr/>
        </p:nvPicPr>
        <p:blipFill>
          <a:blip r:embed="rId7" cstate="print"/>
          <a:srcRect/>
          <a:stretch>
            <a:fillRect/>
          </a:stretch>
        </p:blipFill>
        <p:spPr bwMode="auto">
          <a:xfrm>
            <a:off x="463820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1"/>
          <p:cNvPicPr>
            <a:picLocks noChangeAspect="1" noChangeArrowheads="1"/>
          </p:cNvPicPr>
          <p:nvPr/>
        </p:nvPicPr>
        <p:blipFill>
          <a:blip r:embed="rId8" cstate="print"/>
          <a:srcRect/>
          <a:stretch>
            <a:fillRect/>
          </a:stretch>
        </p:blipFill>
        <p:spPr bwMode="auto">
          <a:xfrm>
            <a:off x="160020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6"/>
          <p:cNvPicPr>
            <a:picLocks noChangeAspect="1" noChangeArrowheads="1"/>
          </p:cNvPicPr>
          <p:nvPr/>
        </p:nvPicPr>
        <p:blipFill>
          <a:blip r:embed="rId9" cstate="print"/>
          <a:srcRect/>
          <a:stretch>
            <a:fillRect/>
          </a:stretch>
        </p:blipFill>
        <p:spPr bwMode="auto">
          <a:xfrm>
            <a:off x="4607496" y="4593831"/>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8"/>
          <p:cNvPicPr>
            <a:picLocks noChangeAspect="1" noChangeArrowheads="1"/>
          </p:cNvPicPr>
          <p:nvPr/>
        </p:nvPicPr>
        <p:blipFill>
          <a:blip r:embed="rId10" cstate="print"/>
          <a:srcRect/>
          <a:stretch>
            <a:fillRect/>
          </a:stretch>
        </p:blipFill>
        <p:spPr bwMode="auto">
          <a:xfrm>
            <a:off x="3079577" y="4625171"/>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
          <p:cNvPicPr>
            <a:picLocks noChangeAspect="1" noChangeArrowheads="1"/>
          </p:cNvPicPr>
          <p:nvPr/>
        </p:nvPicPr>
        <p:blipFill>
          <a:blip r:embed="rId3" cstate="print"/>
          <a:srcRect/>
          <a:stretch>
            <a:fillRect/>
          </a:stretch>
        </p:blipFill>
        <p:spPr bwMode="auto">
          <a:xfrm>
            <a:off x="81450"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
          <p:cNvPicPr>
            <a:picLocks noChangeAspect="1" noChangeArrowheads="1"/>
          </p:cNvPicPr>
          <p:nvPr/>
        </p:nvPicPr>
        <p:blipFill>
          <a:blip r:embed="rId4" cstate="print"/>
          <a:srcRect/>
          <a:stretch>
            <a:fillRect/>
          </a:stretch>
        </p:blipFill>
        <p:spPr bwMode="auto">
          <a:xfrm>
            <a:off x="615695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1"/>
          <p:cNvPicPr>
            <a:picLocks noChangeAspect="1" noChangeArrowheads="1"/>
          </p:cNvPicPr>
          <p:nvPr/>
        </p:nvPicPr>
        <p:blipFill>
          <a:blip r:embed="rId5" cstate="print"/>
          <a:srcRect/>
          <a:stretch>
            <a:fillRect/>
          </a:stretch>
        </p:blipFill>
        <p:spPr bwMode="auto">
          <a:xfrm>
            <a:off x="7675875" y="644473"/>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1"/>
          <p:cNvPicPr>
            <a:picLocks noChangeAspect="1" noChangeArrowheads="1"/>
          </p:cNvPicPr>
          <p:nvPr/>
        </p:nvPicPr>
        <p:blipFill>
          <a:blip r:embed="rId6" cstate="print"/>
          <a:srcRect/>
          <a:stretch>
            <a:fillRect/>
          </a:stretch>
        </p:blipFill>
        <p:spPr bwMode="auto">
          <a:xfrm>
            <a:off x="3119288"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1"/>
          <p:cNvPicPr>
            <a:picLocks noChangeAspect="1" noChangeArrowheads="1"/>
          </p:cNvPicPr>
          <p:nvPr/>
        </p:nvPicPr>
        <p:blipFill>
          <a:blip r:embed="rId7" cstate="print"/>
          <a:srcRect/>
          <a:stretch>
            <a:fillRect/>
          </a:stretch>
        </p:blipFill>
        <p:spPr bwMode="auto">
          <a:xfrm>
            <a:off x="463820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Picture 1"/>
          <p:cNvPicPr>
            <a:picLocks noChangeAspect="1" noChangeArrowheads="1"/>
          </p:cNvPicPr>
          <p:nvPr/>
        </p:nvPicPr>
        <p:blipFill>
          <a:blip r:embed="rId8" cstate="print"/>
          <a:srcRect/>
          <a:stretch>
            <a:fillRect/>
          </a:stretch>
        </p:blipFill>
        <p:spPr bwMode="auto">
          <a:xfrm>
            <a:off x="1600206" y="644316"/>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2"/>
          <p:cNvPicPr>
            <a:picLocks noChangeAspect="1" noChangeArrowheads="1"/>
          </p:cNvPicPr>
          <p:nvPr/>
        </p:nvPicPr>
        <p:blipFill>
          <a:blip r:embed="rId11" cstate="print"/>
          <a:srcRect/>
          <a:stretch>
            <a:fillRect/>
          </a:stretch>
        </p:blipFill>
        <p:spPr bwMode="auto">
          <a:xfrm>
            <a:off x="35496" y="4593668"/>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Picture 4"/>
          <p:cNvPicPr>
            <a:picLocks noChangeAspect="1" noChangeArrowheads="1"/>
          </p:cNvPicPr>
          <p:nvPr/>
        </p:nvPicPr>
        <p:blipFill>
          <a:blip r:embed="rId12" cstate="print"/>
          <a:srcRect/>
          <a:stretch>
            <a:fillRect/>
          </a:stretch>
        </p:blipFill>
        <p:spPr bwMode="auto">
          <a:xfrm>
            <a:off x="1569821" y="4593668"/>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5"/>
          <p:cNvPicPr>
            <a:picLocks noChangeAspect="1" noChangeArrowheads="1"/>
          </p:cNvPicPr>
          <p:nvPr/>
        </p:nvPicPr>
        <p:blipFill>
          <a:blip r:embed="rId13" cstate="print"/>
          <a:srcRect/>
          <a:stretch>
            <a:fillRect/>
          </a:stretch>
        </p:blipFill>
        <p:spPr bwMode="auto">
          <a:xfrm>
            <a:off x="6147956" y="4611437"/>
            <a:ext cx="1468125" cy="146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35937" y="4571499"/>
            <a:ext cx="1548000"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13"/>
          <p:cNvSpPr>
            <a:spLocks/>
          </p:cNvSpPr>
          <p:nvPr/>
        </p:nvSpPr>
        <p:spPr bwMode="auto">
          <a:xfrm>
            <a:off x="2453335" y="2701370"/>
            <a:ext cx="4369741" cy="1800200"/>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66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Services</a:t>
            </a:r>
            <a:endParaRPr lang="nl-NL" sz="8800" b="1" dirty="0">
              <a:solidFill>
                <a:srgbClr val="CE2D2A"/>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75875" y="2878439"/>
            <a:ext cx="1476000" cy="1476000"/>
          </a:xfrm>
          <a:prstGeom prst="rect">
            <a:avLst/>
          </a:prstGeom>
          <a:effectLst/>
        </p:spPr>
      </p:pic>
      <p:pic>
        <p:nvPicPr>
          <p:cNvPr id="36" name="Picture 2"/>
          <p:cNvPicPr>
            <a:picLocks noChangeAspect="1" noChangeArrowheads="1"/>
          </p:cNvPicPr>
          <p:nvPr/>
        </p:nvPicPr>
        <p:blipFill>
          <a:blip r:embed="rId16" cstate="print"/>
          <a:srcRect l="15714" t="41260" r="55995" b="18217"/>
          <a:stretch>
            <a:fillRect/>
          </a:stretch>
        </p:blipFill>
        <p:spPr bwMode="auto">
          <a:xfrm>
            <a:off x="885032" y="2770114"/>
            <a:ext cx="1382712" cy="1584325"/>
          </a:xfrm>
          <a:prstGeom prst="rect">
            <a:avLst/>
          </a:prstGeom>
          <a:noFill/>
          <a:ln w="9525">
            <a:noFill/>
            <a:miter lim="800000"/>
            <a:headEnd/>
            <a:tailEnd/>
          </a:ln>
        </p:spPr>
      </p:pic>
    </p:spTree>
    <p:extLst>
      <p:ext uri="{BB962C8B-B14F-4D97-AF65-F5344CB8AC3E}">
        <p14:creationId xmlns:p14="http://schemas.microsoft.com/office/powerpoint/2010/main" val="2002672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33" name="Rectangle 13"/>
          <p:cNvSpPr>
            <a:spLocks/>
          </p:cNvSpPr>
          <p:nvPr/>
        </p:nvSpPr>
        <p:spPr bwMode="auto">
          <a:xfrm>
            <a:off x="72008" y="332656"/>
            <a:ext cx="8964488" cy="6120680"/>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p>
          <a:p>
            <a:pPr algn="ctr" defTabSz="914145">
              <a:lnSpc>
                <a:spcPct val="102000"/>
              </a:lnSpc>
            </a:pPr>
            <a:r>
              <a:rPr lang="nl-NL" sz="54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endParaRPr lang="nl-NL" sz="3200" b="1" dirty="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pPr algn="ctr" defTabSz="914145">
              <a:lnSpc>
                <a:spcPct val="102000"/>
              </a:lnSpc>
            </a:pP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3275856" y="425863"/>
            <a:ext cx="2592288" cy="2592288"/>
          </a:xfrm>
          <a:prstGeom prst="roundRect">
            <a:avLst>
              <a:gd name="adj" fmla="val 8594"/>
            </a:avLst>
          </a:prstGeom>
          <a:solidFill>
            <a:srgbClr val="FFFFFF">
              <a:shade val="85000"/>
            </a:srgbClr>
          </a:solidFill>
          <a:ln>
            <a:noFill/>
          </a:ln>
          <a:effectLst/>
        </p:spPr>
      </p:pic>
      <p:sp>
        <p:nvSpPr>
          <p:cNvPr id="8" name="Rectangle 13"/>
          <p:cNvSpPr>
            <a:spLocks/>
          </p:cNvSpPr>
          <p:nvPr/>
        </p:nvSpPr>
        <p:spPr bwMode="auto">
          <a:xfrm>
            <a:off x="179512" y="3415471"/>
            <a:ext cx="4248472" cy="2513132"/>
          </a:xfrm>
          <a:prstGeom prst="rect">
            <a:avLst/>
          </a:prstGeom>
          <a:noFill/>
          <a:ln w="12700" cap="flat" cmpd="sng">
            <a:noFill/>
            <a:prstDash val="solid"/>
            <a:miter lim="0"/>
            <a:headEnd/>
            <a:tailEnd/>
          </a:ln>
          <a:effectLst/>
        </p:spPr>
        <p:txBody>
          <a:bodyPr lIns="88896" tIns="50798" rIns="88896" bIns="50798" anchor="ctr"/>
          <a:lstStyle/>
          <a:p>
            <a:pPr algn="ctr" defTabSz="914145">
              <a:lnSpc>
                <a:spcPct val="102000"/>
              </a:lnSpc>
            </a:pPr>
            <a:r>
              <a:rPr lang="nl-NL" sz="5400" b="1" dirty="0" smtClean="0">
                <a:latin typeface="Verdana" panose="020B0604030504040204" pitchFamily="34" charset="0"/>
                <a:ea typeface="Verdana" panose="020B0604030504040204" pitchFamily="34" charset="0"/>
                <a:cs typeface="Verdana" panose="020B0604030504040204" pitchFamily="34" charset="0"/>
                <a:sym typeface="Helvetica" charset="0"/>
              </a:rPr>
              <a:t>Clubs</a:t>
            </a:r>
          </a:p>
          <a:p>
            <a:pPr algn="ctr" defTabSz="914145">
              <a:lnSpc>
                <a:spcPct val="102000"/>
              </a:lnSpc>
            </a:pP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50% </a:t>
            </a:r>
            <a:r>
              <a:rPr lang="nl-NL" sz="2400" b="1" dirty="0" err="1"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staff</a:t>
            </a: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 / 2 </a:t>
            </a:r>
            <a:r>
              <a:rPr lang="nl-NL" sz="2400" b="1" dirty="0" err="1"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years</a:t>
            </a:r>
            <a:endPar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6 </a:t>
            </a:r>
            <a:r>
              <a:rPr lang="nl-NL" sz="2400" b="1" dirty="0" err="1"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hour</a:t>
            </a: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 training</a:t>
            </a:r>
          </a:p>
          <a:p>
            <a:pPr algn="ctr" defTabSz="914145">
              <a:lnSpc>
                <a:spcPct val="102000"/>
              </a:lnSpc>
            </a:pPr>
            <a:r>
              <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rPr>
              <a:t>First </a:t>
            </a:r>
            <a:r>
              <a:rPr lang="nl-NL" sz="24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aid</a:t>
            </a:r>
            <a:endPar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2400" b="1" dirty="0" smtClean="0">
                <a:latin typeface="Verdana" panose="020B0604030504040204" pitchFamily="34" charset="0"/>
                <a:ea typeface="Verdana" panose="020B0604030504040204" pitchFamily="34" charset="0"/>
                <a:cs typeface="Verdana" panose="020B0604030504040204" pitchFamily="34" charset="0"/>
              </a:rPr>
              <a:t>Conflict management</a:t>
            </a:r>
          </a:p>
          <a:p>
            <a:pPr algn="ctr" defTabSz="914145">
              <a:lnSpc>
                <a:spcPct val="102000"/>
              </a:lnSpc>
            </a:pPr>
            <a:r>
              <a:rPr lang="nl-NL" sz="2400" b="1" dirty="0" smtClean="0">
                <a:latin typeface="Verdana" panose="020B0604030504040204" pitchFamily="34" charset="0"/>
                <a:ea typeface="Verdana" panose="020B0604030504040204" pitchFamily="34" charset="0"/>
                <a:cs typeface="Verdana" panose="020B0604030504040204" pitchFamily="34" charset="0"/>
              </a:rPr>
              <a:t>RBS</a:t>
            </a:r>
          </a:p>
          <a:p>
            <a:pPr algn="ctr" defTabSz="914145">
              <a:lnSpc>
                <a:spcPct val="102000"/>
              </a:lnSpc>
            </a:pP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792424" y="2998464"/>
            <a:ext cx="4316080" cy="2446760"/>
          </a:xfrm>
          <a:prstGeom prst="rect">
            <a:avLst/>
          </a:prstGeom>
        </p:spPr>
        <p:txBody>
          <a:bodyPr wrap="square">
            <a:spAutoFit/>
          </a:bodyPr>
          <a:lstStyle/>
          <a:p>
            <a:pPr algn="ctr" defTabSz="914145">
              <a:lnSpc>
                <a:spcPct val="102000"/>
              </a:lnSpc>
            </a:pPr>
            <a:r>
              <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Events</a:t>
            </a:r>
          </a:p>
          <a:p>
            <a:pPr algn="ctr" defTabSz="914145">
              <a:lnSpc>
                <a:spcPct val="102000"/>
              </a:lnSpc>
            </a:pPr>
            <a:r>
              <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rPr>
              <a:t>50% crew / </a:t>
            </a:r>
            <a:r>
              <a:rPr lang="nl-NL" sz="24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every</a:t>
            </a:r>
            <a:r>
              <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rPr>
              <a:t> </a:t>
            </a:r>
            <a:r>
              <a:rPr lang="nl-NL" sz="2400" b="1" dirty="0" err="1" smtClean="0">
                <a:latin typeface="Verdana" panose="020B0604030504040204" pitchFamily="34" charset="0"/>
                <a:ea typeface="Verdana" panose="020B0604030504040204" pitchFamily="34" charset="0"/>
                <a:cs typeface="Verdana" panose="020B0604030504040204" pitchFamily="34" charset="0"/>
                <a:sym typeface="Helvetica" charset="0"/>
              </a:rPr>
              <a:t>year</a:t>
            </a:r>
            <a:endPar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rPr>
              <a:t>30 </a:t>
            </a:r>
            <a:r>
              <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rPr>
              <a:t>minutes</a:t>
            </a:r>
            <a:endParaRPr lang="nl-NL" sz="2400" b="1" dirty="0" smtClean="0">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2400" b="1" dirty="0" err="1"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Quality</a:t>
            </a: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2400" b="1" dirty="0" err="1"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Nights</a:t>
            </a:r>
            <a:endPar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2400" b="1" dirty="0" smtClean="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rPr>
              <a:t>RBS</a:t>
            </a:r>
            <a:endParaRPr lang="nl-NL" sz="2400" b="1" dirty="0">
              <a:solidFill>
                <a:srgbClr val="CE2D2A"/>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2941612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 name="Rechthoek 4"/>
          <p:cNvSpPr/>
          <p:nvPr/>
        </p:nvSpPr>
        <p:spPr>
          <a:xfrm>
            <a:off x="0" y="620688"/>
            <a:ext cx="3923928" cy="1191095"/>
          </a:xfrm>
          <a:prstGeom prst="rect">
            <a:avLst/>
          </a:prstGeom>
        </p:spPr>
        <p:txBody>
          <a:bodyPr wrap="square">
            <a:spAutoFit/>
          </a:bodyPr>
          <a:lstStyle/>
          <a:p>
            <a:pPr algn="ctr" defTabSz="914145">
              <a:lnSpc>
                <a:spcPct val="102000"/>
              </a:lnSpc>
            </a:pPr>
            <a:r>
              <a:rPr lang="nl-NL" sz="54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Docebo</a:t>
            </a:r>
            <a:endParaRPr lang="nl-NL" sz="54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algn="ctr" defTabSz="914145">
              <a:lnSpc>
                <a:spcPct val="102000"/>
              </a:lnSpc>
            </a:pPr>
            <a:r>
              <a:rPr lang="nl-NL" sz="1600" b="1" dirty="0" smtClean="0">
                <a:latin typeface="Verdana" panose="020B0604030504040204" pitchFamily="34" charset="0"/>
                <a:ea typeface="Verdana" panose="020B0604030504040204" pitchFamily="34" charset="0"/>
                <a:cs typeface="Verdana" panose="020B0604030504040204" pitchFamily="34" charset="0"/>
                <a:sym typeface="Helvetica" charset="0"/>
              </a:rPr>
              <a:t>Learning Management System</a:t>
            </a:r>
            <a:endParaRPr lang="nl-NL" sz="16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pic>
        <p:nvPicPr>
          <p:cNvPr id="1026" name="Picture 2" descr="http://blendedsystems.pt/wp-content/uploads/2013/01/lms_devices_trasp_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33" y="408440"/>
            <a:ext cx="7819315" cy="4373603"/>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331639" y="4926060"/>
            <a:ext cx="4032449" cy="1599284"/>
          </a:xfrm>
          <a:prstGeom prst="rect">
            <a:avLst/>
          </a:prstGeom>
        </p:spPr>
        <p:txBody>
          <a:bodyPr wrap="square">
            <a:spAutoFit/>
          </a:bodyPr>
          <a:lstStyle/>
          <a:p>
            <a:pPr marL="571500" indent="-571500" defTabSz="914145">
              <a:lnSpc>
                <a:spcPct val="102000"/>
              </a:lnSpc>
              <a:buFont typeface="Wingdings 2" panose="05020102010507070707" pitchFamily="18" charset="2"/>
              <a:buChar char="ê"/>
            </a:pPr>
            <a:r>
              <a:rPr lang="nl-NL" sz="32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Simple</a:t>
            </a:r>
          </a:p>
          <a:p>
            <a:pPr marL="571500" indent="-571500" defTabSz="914145">
              <a:lnSpc>
                <a:spcPct val="102000"/>
              </a:lnSpc>
              <a:buFont typeface="Wingdings 2" panose="05020102010507070707" pitchFamily="18" charset="2"/>
              <a:buChar char="ê"/>
            </a:pPr>
            <a:r>
              <a:rPr lang="nl-NL" sz="32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Responsive</a:t>
            </a:r>
            <a:endParaRPr lang="nl-NL" sz="32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marL="571500" indent="-571500" defTabSz="914145">
              <a:lnSpc>
                <a:spcPct val="102000"/>
              </a:lnSpc>
              <a:buFont typeface="Wingdings 2" panose="05020102010507070707" pitchFamily="18" charset="2"/>
              <a:buChar char="ê"/>
            </a:pPr>
            <a:r>
              <a:rPr lang="nl-NL" sz="32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Nice </a:t>
            </a:r>
            <a:r>
              <a:rPr lang="nl-NL" sz="32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design</a:t>
            </a:r>
            <a:endParaRPr lang="nl-NL" sz="32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
        <p:nvSpPr>
          <p:cNvPr id="8" name="Rechthoek 7"/>
          <p:cNvSpPr/>
          <p:nvPr/>
        </p:nvSpPr>
        <p:spPr>
          <a:xfrm>
            <a:off x="5183084" y="4926060"/>
            <a:ext cx="4032449" cy="1599284"/>
          </a:xfrm>
          <a:prstGeom prst="rect">
            <a:avLst/>
          </a:prstGeom>
        </p:spPr>
        <p:txBody>
          <a:bodyPr wrap="square">
            <a:spAutoFit/>
          </a:bodyPr>
          <a:lstStyle/>
          <a:p>
            <a:pPr marL="571500" indent="-571500" defTabSz="914145">
              <a:lnSpc>
                <a:spcPct val="102000"/>
              </a:lnSpc>
              <a:buFont typeface="Wingdings 2" panose="05020102010507070707" pitchFamily="18" charset="2"/>
              <a:buChar char="ê"/>
            </a:pPr>
            <a:r>
              <a:rPr lang="nl-NL" sz="3200" b="1" dirty="0" err="1">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Good</a:t>
            </a:r>
            <a:r>
              <a:rPr lang="nl-NL" sz="32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3200" b="1" dirty="0" err="1">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reports</a:t>
            </a:r>
            <a:endParaRPr lang="nl-NL" sz="32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a:p>
            <a:pPr marL="571500" indent="-571500" defTabSz="914145">
              <a:lnSpc>
                <a:spcPct val="102000"/>
              </a:lnSpc>
              <a:buFont typeface="Wingdings 2" panose="05020102010507070707" pitchFamily="18" charset="2"/>
              <a:buChar char="ê"/>
            </a:pPr>
            <a:r>
              <a:rPr lang="nl-NL" sz="32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Free trial </a:t>
            </a:r>
          </a:p>
          <a:p>
            <a:pPr marL="571500" indent="-571500" defTabSz="914145">
              <a:lnSpc>
                <a:spcPct val="102000"/>
              </a:lnSpc>
              <a:buFont typeface="Wingdings 2" panose="05020102010507070707" pitchFamily="18" charset="2"/>
              <a:buChar char="ê"/>
            </a:pPr>
            <a:r>
              <a:rPr lang="nl-NL" sz="32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5€ / trainee</a:t>
            </a:r>
            <a:endParaRPr lang="nl-NL" sz="3200" b="1" dirty="0">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1156703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26789"/>
            <a:ext cx="9144000" cy="215429"/>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sp>
        <p:nvSpPr>
          <p:cNvPr id="5122" name="Rectangle 2"/>
          <p:cNvSpPr>
            <a:spLocks/>
          </p:cNvSpPr>
          <p:nvPr/>
        </p:nvSpPr>
        <p:spPr bwMode="auto">
          <a:xfrm>
            <a:off x="0" y="6669361"/>
            <a:ext cx="9144000" cy="215428"/>
          </a:xfrm>
          <a:prstGeom prst="rect">
            <a:avLst/>
          </a:prstGeom>
          <a:solidFill>
            <a:srgbClr val="D52B1E"/>
          </a:solidFill>
          <a:ln w="36124" cap="flat" cmpd="sng">
            <a:solidFill>
              <a:srgbClr val="D52B1E"/>
            </a:solidFill>
            <a:prstDash val="solid"/>
            <a:round/>
            <a:headEnd/>
            <a:tailEnd/>
          </a:ln>
          <a:effectLst/>
        </p:spPr>
        <p:txBody>
          <a:bodyPr lIns="0" tIns="0" rIns="0" bIns="0" anchor="ctr"/>
          <a:lstStyle/>
          <a:p>
            <a:endParaRPr lang="nl-NL"/>
          </a:p>
        </p:txBody>
      </p:sp>
      <p:pic>
        <p:nvPicPr>
          <p:cNvPr id="4" name="Afbeelding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664"/>
            <a:ext cx="9144000" cy="5472608"/>
          </a:xfrm>
          <a:prstGeom prst="rect">
            <a:avLst/>
          </a:prstGeom>
        </p:spPr>
      </p:pic>
      <p:sp>
        <p:nvSpPr>
          <p:cNvPr id="2" name="Rechthoek 1"/>
          <p:cNvSpPr/>
          <p:nvPr/>
        </p:nvSpPr>
        <p:spPr>
          <a:xfrm>
            <a:off x="2558468" y="6007410"/>
            <a:ext cx="4027064" cy="531812"/>
          </a:xfrm>
          <a:prstGeom prst="rect">
            <a:avLst/>
          </a:prstGeom>
        </p:spPr>
        <p:txBody>
          <a:bodyPr wrap="none">
            <a:spAutoFit/>
          </a:bodyPr>
          <a:lstStyle/>
          <a:p>
            <a:pPr defTabSz="914145">
              <a:lnSpc>
                <a:spcPct val="102000"/>
              </a:lnSpc>
            </a:pPr>
            <a:r>
              <a:rPr lang="nl-NL" sz="28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Invitation</a:t>
            </a: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a:t>
            </a:r>
            <a:r>
              <a:rPr lang="nl-NL" sz="2800" b="1" dirty="0" err="1"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by</a:t>
            </a:r>
            <a:r>
              <a:rPr lang="nl-NL" sz="2800" b="1" dirty="0" smtClean="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rPr>
              <a:t> email</a:t>
            </a:r>
            <a:endParaRPr lang="nl-NL" sz="2800" b="1" dirty="0">
              <a:solidFill>
                <a:srgbClr val="D52B1E"/>
              </a:solidFill>
              <a:latin typeface="Verdana" panose="020B0604030504040204" pitchFamily="34" charset="0"/>
              <a:ea typeface="Verdana" panose="020B0604030504040204" pitchFamily="34" charset="0"/>
              <a:cs typeface="Verdana" panose="020B0604030504040204" pitchFamily="34" charset="0"/>
              <a:sym typeface="Helvetica" charset="0"/>
            </a:endParaRPr>
          </a:p>
        </p:txBody>
      </p:sp>
    </p:spTree>
    <p:extLst>
      <p:ext uri="{BB962C8B-B14F-4D97-AF65-F5344CB8AC3E}">
        <p14:creationId xmlns:p14="http://schemas.microsoft.com/office/powerpoint/2010/main" val="14146609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2"/>
          <a:srcRect l="52550" t="9155" r="6526" b="14984"/>
          <a:stretch/>
        </p:blipFill>
        <p:spPr>
          <a:xfrm>
            <a:off x="0" y="116631"/>
            <a:ext cx="9117911" cy="6741369"/>
          </a:xfrm>
          <a:prstGeom prst="rect">
            <a:avLst/>
          </a:prstGeom>
        </p:spPr>
      </p:pic>
    </p:spTree>
    <p:extLst>
      <p:ext uri="{BB962C8B-B14F-4D97-AF65-F5344CB8AC3E}">
        <p14:creationId xmlns:p14="http://schemas.microsoft.com/office/powerpoint/2010/main" val="211890260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Module1"/>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6373</TotalTime>
  <Words>462</Words>
  <Application>Microsoft Office PowerPoint</Application>
  <PresentationFormat>Diavoorstelling (4:3)</PresentationFormat>
  <Paragraphs>126</Paragraphs>
  <Slides>21</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Helvetica</vt:lpstr>
      <vt:lpstr>Helvetica Light</vt:lpstr>
      <vt:lpstr>Noteworthy Bold</vt:lpstr>
      <vt:lpstr>Verdana</vt:lpstr>
      <vt:lpstr>Wingdings 2</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dc:title>
  <dc:creator>jos</dc:creator>
  <cp:lastModifiedBy>Jochen Schrooten</cp:lastModifiedBy>
  <cp:revision>218</cp:revision>
  <cp:lastPrinted>2015-03-31T11:24:20Z</cp:lastPrinted>
  <dcterms:created xsi:type="dcterms:W3CDTF">2014-05-20T08:58:47Z</dcterms:created>
  <dcterms:modified xsi:type="dcterms:W3CDTF">2017-11-08T08:40:30Z</dcterms:modified>
</cp:coreProperties>
</file>