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9" r:id="rId3"/>
    <p:sldId id="412" r:id="rId4"/>
    <p:sldId id="413" r:id="rId5"/>
    <p:sldId id="414" r:id="rId6"/>
    <p:sldId id="416" r:id="rId7"/>
    <p:sldId id="415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11" r:id="rId16"/>
    <p:sldId id="424" r:id="rId17"/>
    <p:sldId id="425" r:id="rId18"/>
    <p:sldId id="426" r:id="rId19"/>
    <p:sldId id="410" r:id="rId20"/>
    <p:sldId id="320" r:id="rId21"/>
    <p:sldId id="408" r:id="rId22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003A6B"/>
    <a:srgbClr val="FF9933"/>
    <a:srgbClr val="FF3399"/>
    <a:srgbClr val="FF99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5" autoAdjust="0"/>
    <p:restoredTop sz="79062" autoAdjust="0"/>
  </p:normalViewPr>
  <p:slideViewPr>
    <p:cSldViewPr snapToGrid="0">
      <p:cViewPr varScale="1">
        <p:scale>
          <a:sx n="70" d="100"/>
          <a:sy n="70" d="100"/>
        </p:scale>
        <p:origin x="7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57"/>
    </p:cViewPr>
  </p:sorterViewPr>
  <p:notesViewPr>
    <p:cSldViewPr snapToGrid="0">
      <p:cViewPr varScale="1">
        <p:scale>
          <a:sx n="62" d="100"/>
          <a:sy n="62" d="100"/>
        </p:scale>
        <p:origin x="-2390" y="-91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491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491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pPr>
              <a:defRPr/>
            </a:pPr>
            <a:fld id="{A5646AB3-04E3-47E2-99D1-A6C99AA6E137}" type="datetimeFigureOut">
              <a:rPr lang="de-DE"/>
              <a:pPr>
                <a:defRPr/>
              </a:pPr>
              <a:t>09.11.2017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5634"/>
            <a:ext cx="2984500" cy="501491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5634"/>
            <a:ext cx="2984500" cy="501491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pPr>
              <a:defRPr/>
            </a:pPr>
            <a:fld id="{AB8F3FD9-865C-4A27-9452-D7B462DEE9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02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405"/>
            <a:ext cx="5510213" cy="45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634"/>
            <a:ext cx="2984500" cy="5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5634"/>
            <a:ext cx="2984500" cy="5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49C245C-51FC-4179-ACDF-EAE075B411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86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C753A-90CC-4CD8-ADD4-AA808042DB50}" type="slidenum">
              <a:rPr lang="de-DE" altLang="de-DE" smtClean="0"/>
              <a:pPr eaLnBrk="1" hangingPunct="1"/>
              <a:t>1</a:t>
            </a:fld>
            <a:endParaRPr lang="de-DE" altLang="de-DE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Hinweistafel Hotel Zagreb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C245C-51FC-4179-ACDF-EAE075B4115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62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Bedeutet</a:t>
            </a:r>
            <a:r>
              <a:rPr lang="de-DE" baseline="0" dirty="0" smtClean="0"/>
              <a:t> Reduktion auf ein Zehntel bzw. ein Dreißigstel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C245C-51FC-4179-ACDF-EAE075B4115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36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C245C-51FC-4179-ACDF-EAE075B4115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C245C-51FC-4179-ACDF-EAE075B4115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44CC-492D-4298-A4DC-E1E4CCC6E6E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28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2DFC-D16E-47CF-9259-57DE414E01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23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88913"/>
            <a:ext cx="2071687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67425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A161-CBB8-4175-8BBE-38DE8FDA5A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21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7307"/>
            <a:ext cx="8229600" cy="4749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7B8A-71B6-4308-9E1D-50B6A62947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3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19EA-56E4-47F8-A00E-269F3A03C2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35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6363"/>
            <a:ext cx="40386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6363"/>
            <a:ext cx="40386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EBDE-874B-45B2-A43B-FB586EDB0D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24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0DE-E0CE-4AF0-AF42-3374908712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7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29A2-6D6A-481C-83EE-2BA4982471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09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5F28-11E9-4DC7-81F7-8AF8061CCB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20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4D00-CAA1-4518-8625-540C4F142C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6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CEA2-60B8-43FF-A316-0C2545FCF17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34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44563"/>
          </a:xfrm>
          <a:prstGeom prst="rect">
            <a:avLst/>
          </a:prstGeom>
          <a:solidFill>
            <a:srgbClr val="0199F3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2016125" y="6345238"/>
            <a:ext cx="7127875" cy="3603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1028" name="Rectangle 17"/>
          <p:cNvSpPr>
            <a:spLocks noChangeArrowheads="1"/>
          </p:cNvSpPr>
          <p:nvPr userDrawn="1"/>
        </p:nvSpPr>
        <p:spPr bwMode="auto">
          <a:xfrm>
            <a:off x="1258888" y="6237288"/>
            <a:ext cx="7453312" cy="360362"/>
          </a:xfrm>
          <a:prstGeom prst="rect">
            <a:avLst/>
          </a:prstGeom>
          <a:solidFill>
            <a:srgbClr val="019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6363"/>
            <a:ext cx="8229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37288"/>
            <a:ext cx="1090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265863"/>
            <a:ext cx="6013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265863"/>
            <a:ext cx="874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F37B49-15BA-4CF2-B9F0-BCCBDD87D8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7777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pic>
        <p:nvPicPr>
          <p:cNvPr id="1034" name="Picture 1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26988"/>
            <a:ext cx="11033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0"/>
          <p:cNvSpPr>
            <a:spLocks noChangeArrowheads="1"/>
          </p:cNvSpPr>
          <p:nvPr userDrawn="1"/>
        </p:nvSpPr>
        <p:spPr bwMode="auto">
          <a:xfrm>
            <a:off x="0" y="836613"/>
            <a:ext cx="9144000" cy="107950"/>
          </a:xfrm>
          <a:prstGeom prst="rect">
            <a:avLst/>
          </a:prstGeom>
          <a:gradFill rotWithShape="1">
            <a:gsLst>
              <a:gs pos="0">
                <a:srgbClr val="0199F3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rgbClr val="003A6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3A6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A6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3A6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3A6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A6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A6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A6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A6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A6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5-24.berli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.Jaecker-Cueppers@ald-laerm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ald-laerm.d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ok01.tib.uni-hannover.de/edoks/e01fb10/639593747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299" y="1118205"/>
            <a:ext cx="3580139" cy="2209800"/>
          </a:xfrm>
        </p:spPr>
        <p:txBody>
          <a:bodyPr/>
          <a:lstStyle/>
          <a:p>
            <a:pPr algn="ctr" eaLnBrk="1" hangingPunct="1"/>
            <a:r>
              <a:rPr lang="de-DE" altLang="de-DE" sz="3200" dirty="0" smtClean="0">
                <a:solidFill>
                  <a:srgbClr val="009900"/>
                </a:solidFill>
              </a:rPr>
              <a:t>Hab acht auf den Lärm nach Acht</a:t>
            </a:r>
            <a:r>
              <a:rPr lang="de-DE" altLang="de-DE" sz="2800" dirty="0" smtClean="0">
                <a:solidFill>
                  <a:srgbClr val="009900"/>
                </a:solidFill>
              </a:rPr>
              <a:t>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7550" y="4154813"/>
            <a:ext cx="7218363" cy="86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sz="1800" dirty="0" smtClean="0"/>
              <a:t>M. Jäcker-Cüppers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 smtClean="0">
                <a:solidFill>
                  <a:schemeClr val="bg1">
                    <a:lumMod val="65000"/>
                  </a:schemeClr>
                </a:solidFill>
              </a:rPr>
              <a:t>Stellv. Vorsitzender des Arbeitsrings Lärm der DEGA (ALD)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 smtClean="0">
                <a:solidFill>
                  <a:schemeClr val="bg1">
                    <a:lumMod val="65000"/>
                  </a:schemeClr>
                </a:solidFill>
              </a:rPr>
              <a:t>Lehrbeauftragter der TU Berlin für Städtebaulichen Lärmschutz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dirty="0" smtClean="0">
              <a:solidFill>
                <a:srgbClr val="004070"/>
              </a:solidFill>
            </a:endParaRPr>
          </a:p>
          <a:p>
            <a:pPr eaLnBrk="1" hangingPunct="1"/>
            <a:endParaRPr lang="de-DE" altLang="de-DE" sz="2000" dirty="0" smtClean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27550" y="5288681"/>
            <a:ext cx="7218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rgbClr val="003A6B"/>
                </a:solidFill>
                <a:latin typeface="+mn-lt"/>
              </a:rPr>
              <a:t>Konferenz Stadt nach Acht</a:t>
            </a:r>
          </a:p>
          <a:p>
            <a:pPr algn="ctr">
              <a:defRPr/>
            </a:pPr>
            <a:r>
              <a:rPr lang="de-DE" sz="2000" b="1" dirty="0" smtClean="0">
                <a:solidFill>
                  <a:srgbClr val="003A6B"/>
                </a:solidFill>
                <a:latin typeface="+mn-lt"/>
              </a:rPr>
              <a:t>Berlin, 10.11.2017</a:t>
            </a:r>
            <a:endParaRPr lang="de-DE" sz="2000" b="1" dirty="0">
              <a:solidFill>
                <a:srgbClr val="003A6B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48" y="1118205"/>
            <a:ext cx="2784443" cy="279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Störereignisse in der Stadt nach Acht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7307"/>
            <a:ext cx="8229600" cy="526769"/>
          </a:xfrm>
        </p:spPr>
        <p:txBody>
          <a:bodyPr/>
          <a:lstStyle/>
          <a:p>
            <a:r>
              <a:rPr lang="de-DE" sz="2000" dirty="0"/>
              <a:t>Gaststätten: </a:t>
            </a:r>
            <a:r>
              <a:rPr lang="de-DE" sz="2000" dirty="0">
                <a:solidFill>
                  <a:srgbClr val="009900"/>
                </a:solidFill>
              </a:rPr>
              <a:t>Außengastronomie</a:t>
            </a:r>
            <a:r>
              <a:rPr lang="de-DE" sz="2000" dirty="0"/>
              <a:t>, Musik aus den Innenräumen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16" y="1794076"/>
            <a:ext cx="4993767" cy="42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Störereignisse in der Stadt nach </a:t>
            </a:r>
            <a:r>
              <a:rPr lang="de-DE" dirty="0" smtClean="0"/>
              <a:t>Acht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7307"/>
            <a:ext cx="8229600" cy="839285"/>
          </a:xfrm>
        </p:spPr>
        <p:txBody>
          <a:bodyPr/>
          <a:lstStyle/>
          <a:p>
            <a:r>
              <a:rPr lang="de-DE" sz="2000" dirty="0">
                <a:solidFill>
                  <a:srgbClr val="009900"/>
                </a:solidFill>
              </a:rPr>
              <a:t>Clubleben </a:t>
            </a:r>
            <a:r>
              <a:rPr lang="de-DE" sz="2000" dirty="0"/>
              <a:t>inklusive der An und Abfahrten der Gäste sowie ihr Verhalten vor dem Einlass des Clubs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10" y="2106593"/>
            <a:ext cx="6187440" cy="37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Störereignisse in der Stadt nach </a:t>
            </a:r>
            <a:r>
              <a:rPr lang="de-DE" dirty="0" smtClean="0"/>
              <a:t>Acht 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7307"/>
            <a:ext cx="8229600" cy="549918"/>
          </a:xfrm>
        </p:spPr>
        <p:txBody>
          <a:bodyPr/>
          <a:lstStyle/>
          <a:p>
            <a:r>
              <a:rPr lang="de-DE" sz="2000" dirty="0"/>
              <a:t>Nutzung von </a:t>
            </a:r>
            <a:r>
              <a:rPr lang="de-DE" sz="2000" dirty="0" smtClean="0">
                <a:solidFill>
                  <a:srgbClr val="009900"/>
                </a:solidFill>
              </a:rPr>
              <a:t>Spätis</a:t>
            </a:r>
            <a:endParaRPr lang="de-DE" sz="2000" dirty="0">
              <a:solidFill>
                <a:srgbClr val="0099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399" y="1965589"/>
            <a:ext cx="3517202" cy="35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Störereignisse in der Stadt nach </a:t>
            </a:r>
            <a:r>
              <a:rPr lang="de-DE" dirty="0" smtClean="0"/>
              <a:t>Acht 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7307"/>
            <a:ext cx="8229600" cy="874009"/>
          </a:xfrm>
        </p:spPr>
        <p:txBody>
          <a:bodyPr/>
          <a:lstStyle/>
          <a:p>
            <a:r>
              <a:rPr lang="de-DE" sz="2000" dirty="0"/>
              <a:t>An und Abreise der Gäste zu ihren Hotels oder </a:t>
            </a:r>
            <a:r>
              <a:rPr lang="de-DE" sz="2000" dirty="0">
                <a:solidFill>
                  <a:srgbClr val="009900"/>
                </a:solidFill>
              </a:rPr>
              <a:t>Hostels </a:t>
            </a:r>
            <a:r>
              <a:rPr lang="de-DE" sz="2000" dirty="0"/>
              <a:t>(Geräusche der Rollkoffer)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34" y="2141316"/>
            <a:ext cx="5844731" cy="37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Störereignisse in der Stadt nach </a:t>
            </a:r>
            <a:r>
              <a:rPr lang="de-DE" dirty="0" smtClean="0"/>
              <a:t>Acht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009900"/>
                </a:solidFill>
              </a:rPr>
              <a:t>Private Feiern </a:t>
            </a:r>
            <a:r>
              <a:rPr lang="de-DE" sz="2000" dirty="0"/>
              <a:t>(in Wohnungen wie im Freien)</a:t>
            </a:r>
          </a:p>
          <a:p>
            <a:r>
              <a:rPr lang="de-DE" sz="2000" dirty="0"/>
              <a:t>Nutzung </a:t>
            </a:r>
            <a:r>
              <a:rPr lang="de-DE" sz="2000" dirty="0">
                <a:solidFill>
                  <a:srgbClr val="009900"/>
                </a:solidFill>
              </a:rPr>
              <a:t>öffentlicher Räume </a:t>
            </a:r>
            <a:r>
              <a:rPr lang="de-DE" sz="2000" dirty="0"/>
              <a:t>für Treffen, Flanieren (Admiralbrücke)</a:t>
            </a:r>
          </a:p>
          <a:p>
            <a:r>
              <a:rPr lang="de-DE" sz="2000" dirty="0">
                <a:solidFill>
                  <a:srgbClr val="009900"/>
                </a:solidFill>
              </a:rPr>
              <a:t>Veranstaltungen während der Nacht </a:t>
            </a:r>
            <a:r>
              <a:rPr lang="de-DE" sz="2000" dirty="0"/>
              <a:t>einschließlich der Abreise der Teilnehmer (Konzerte, Freiluftkino, Volksfeste wie Schützenfeste</a:t>
            </a:r>
            <a:r>
              <a:rPr lang="de-DE" sz="2000" dirty="0" smtClean="0"/>
              <a:t>)</a:t>
            </a:r>
            <a:r>
              <a:rPr lang="de-DE" sz="2000" dirty="0"/>
              <a:t> </a:t>
            </a:r>
            <a:r>
              <a:rPr lang="de-DE" sz="2000" dirty="0" smtClean="0"/>
              <a:t>Public-</a:t>
            </a:r>
            <a:r>
              <a:rPr lang="de-DE" sz="2000" dirty="0" err="1" smtClean="0"/>
              <a:t>Viewing</a:t>
            </a:r>
            <a:r>
              <a:rPr lang="de-DE" sz="2000" dirty="0" smtClean="0"/>
              <a:t> </a:t>
            </a:r>
            <a:endParaRPr lang="de-DE" sz="2000" dirty="0"/>
          </a:p>
          <a:p>
            <a:r>
              <a:rPr lang="de-DE" sz="2000" dirty="0">
                <a:solidFill>
                  <a:srgbClr val="009900"/>
                </a:solidFill>
              </a:rPr>
              <a:t>Feuerwerke</a:t>
            </a:r>
          </a:p>
          <a:p>
            <a:r>
              <a:rPr lang="de-DE" sz="2000" dirty="0" smtClean="0"/>
              <a:t>Problematik </a:t>
            </a:r>
            <a:r>
              <a:rPr lang="de-DE" sz="2000" dirty="0"/>
              <a:t>der Geräuschquellen in der Nacht </a:t>
            </a:r>
            <a:r>
              <a:rPr lang="de-DE" sz="2000" dirty="0" smtClean="0"/>
              <a:t>verschärft </a:t>
            </a:r>
            <a:r>
              <a:rPr lang="de-DE" sz="2000" dirty="0"/>
              <a:t>durch </a:t>
            </a:r>
            <a:r>
              <a:rPr lang="de-DE" sz="2000" dirty="0">
                <a:solidFill>
                  <a:srgbClr val="009900"/>
                </a:solidFill>
              </a:rPr>
              <a:t>Alkoholisierung </a:t>
            </a:r>
            <a:r>
              <a:rPr lang="de-DE" sz="2000" dirty="0"/>
              <a:t>und Touristen aus anderen Ländern, die zum Teil andere kulturelle Einstellungen zum Nachtleben haben, in der Regel mit den spezifischen deutschen Vorgaben und Gepflogenheiten für die Nacht nicht vertraut sind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91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Verschärfung der Probleme durch Tourismusförderung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29A2-6D6A-481C-83EE-2BA49824712D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" y="2889631"/>
            <a:ext cx="8774485" cy="337623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95287" y="2511592"/>
            <a:ext cx="31824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3A6B"/>
                </a:solidFill>
                <a:hlinkClick r:id="rId3"/>
              </a:rPr>
              <a:t>http://www.365-24.berlin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5287" y="1122744"/>
            <a:ext cx="8494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3A6B"/>
                </a:solidFill>
              </a:rPr>
              <a:t>Aktuell werden diese Probleme verschärft durch die bewusste </a:t>
            </a:r>
            <a:r>
              <a:rPr lang="de-DE" sz="2000" b="1" dirty="0">
                <a:solidFill>
                  <a:srgbClr val="009900"/>
                </a:solidFill>
              </a:rPr>
              <a:t>Förderung des Tourismus</a:t>
            </a:r>
            <a:r>
              <a:rPr lang="de-DE" sz="2000" b="1" dirty="0">
                <a:solidFill>
                  <a:srgbClr val="003A6B"/>
                </a:solidFill>
              </a:rPr>
              <a:t> auch seitens </a:t>
            </a:r>
            <a:r>
              <a:rPr lang="de-DE" sz="2000" b="1" dirty="0" smtClean="0">
                <a:solidFill>
                  <a:srgbClr val="003A6B"/>
                </a:solidFill>
              </a:rPr>
              <a:t>der Städte, u. a. durch Zunahme von Veranstaltungen </a:t>
            </a:r>
            <a:r>
              <a:rPr lang="de-DE" sz="2000" b="1" dirty="0">
                <a:solidFill>
                  <a:srgbClr val="003A6B"/>
                </a:solidFill>
              </a:rPr>
              <a:t>(„Events)“</a:t>
            </a:r>
          </a:p>
        </p:txBody>
      </p:sp>
    </p:spTree>
    <p:extLst>
      <p:ext uri="{BB962C8B-B14F-4D97-AF65-F5344CB8AC3E}">
        <p14:creationId xmlns:p14="http://schemas.microsoft.com/office/powerpoint/2010/main" val="74767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baulicher Schallschutz die Lösung?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6644"/>
            <a:ext cx="8229600" cy="4749800"/>
          </a:xfrm>
        </p:spPr>
        <p:txBody>
          <a:bodyPr/>
          <a:lstStyle/>
          <a:p>
            <a:r>
              <a:rPr lang="de-DE" sz="2000" dirty="0" smtClean="0">
                <a:solidFill>
                  <a:srgbClr val="009900"/>
                </a:solidFill>
              </a:rPr>
              <a:t>Baulicher Schallschutz </a:t>
            </a:r>
            <a:r>
              <a:rPr lang="de-DE" sz="2000" dirty="0" smtClean="0"/>
              <a:t>(auch Passivschutz genannt):</a:t>
            </a:r>
            <a:br>
              <a:rPr lang="de-DE" sz="2000" dirty="0" smtClean="0"/>
            </a:br>
            <a:r>
              <a:rPr lang="de-DE" sz="2000" dirty="0" smtClean="0"/>
              <a:t>Sicherstellen eines akzeptablen Innenpegels durch Dämmung der Außenwände der Schlafräume (Schallschutzfenster)</a:t>
            </a:r>
          </a:p>
          <a:p>
            <a:r>
              <a:rPr lang="de-DE" sz="2000" dirty="0" smtClean="0"/>
              <a:t>Baulicher Schallschutz ist nur </a:t>
            </a:r>
            <a:r>
              <a:rPr lang="de-DE" sz="2000" dirty="0" smtClean="0">
                <a:solidFill>
                  <a:srgbClr val="009900"/>
                </a:solidFill>
              </a:rPr>
              <a:t>Notlösung</a:t>
            </a:r>
            <a:r>
              <a:rPr lang="de-DE" sz="2000" dirty="0" smtClean="0"/>
              <a:t>, das deutsche Lärmschutzrecht hat die Einhaltung zulässiger </a:t>
            </a:r>
            <a:r>
              <a:rPr lang="de-DE" sz="2000" dirty="0" smtClean="0">
                <a:solidFill>
                  <a:srgbClr val="009900"/>
                </a:solidFill>
              </a:rPr>
              <a:t>Außenpegel</a:t>
            </a:r>
            <a:r>
              <a:rPr lang="de-DE" sz="2000" dirty="0" smtClean="0"/>
              <a:t> aus folgenden Gründen zum Prinzip:</a:t>
            </a:r>
          </a:p>
          <a:p>
            <a:pPr marL="800100" lvl="1" indent="-342900">
              <a:buClr>
                <a:srgbClr val="003A6B"/>
              </a:buClr>
            </a:pPr>
            <a:r>
              <a:rPr lang="de-DE" sz="1800" dirty="0" smtClean="0"/>
              <a:t>Schutz </a:t>
            </a:r>
            <a:r>
              <a:rPr lang="de-DE" sz="1800" dirty="0"/>
              <a:t>der </a:t>
            </a:r>
            <a:r>
              <a:rPr lang="de-DE" sz="1800" dirty="0">
                <a:solidFill>
                  <a:srgbClr val="009900"/>
                </a:solidFill>
              </a:rPr>
              <a:t>Außenwohnbereiche</a:t>
            </a:r>
            <a:r>
              <a:rPr lang="de-DE" sz="1800" dirty="0"/>
              <a:t> (Gärten, Balkone)</a:t>
            </a:r>
          </a:p>
          <a:p>
            <a:pPr marL="800100" lvl="1" indent="-342900">
              <a:buClr>
                <a:srgbClr val="003A6B"/>
              </a:buClr>
            </a:pPr>
            <a:r>
              <a:rPr lang="de-DE" sz="1800" dirty="0">
                <a:solidFill>
                  <a:srgbClr val="009900"/>
                </a:solidFill>
              </a:rPr>
              <a:t>Aufenthaltsqualität</a:t>
            </a:r>
            <a:r>
              <a:rPr lang="de-DE" sz="1800" dirty="0"/>
              <a:t> in </a:t>
            </a:r>
            <a:r>
              <a:rPr lang="de-DE" sz="1800" dirty="0" smtClean="0"/>
              <a:t>Stadträumen</a:t>
            </a:r>
            <a:endParaRPr lang="de-DE" sz="1800" dirty="0"/>
          </a:p>
          <a:p>
            <a:pPr marL="800100" lvl="1" indent="-342900">
              <a:buClr>
                <a:srgbClr val="003A6B"/>
              </a:buClr>
            </a:pPr>
            <a:r>
              <a:rPr lang="de-DE" sz="1800" dirty="0"/>
              <a:t>Schlafen </a:t>
            </a:r>
            <a:r>
              <a:rPr lang="de-DE" sz="1800" dirty="0" smtClean="0"/>
              <a:t>soll bei </a:t>
            </a:r>
            <a:r>
              <a:rPr lang="de-DE" sz="1800" dirty="0" smtClean="0">
                <a:solidFill>
                  <a:srgbClr val="009900"/>
                </a:solidFill>
              </a:rPr>
              <a:t>geöffnetem/gekipptem </a:t>
            </a:r>
            <a:r>
              <a:rPr lang="de-DE" sz="1800" dirty="0" smtClean="0"/>
              <a:t>Fenster möglich sein</a:t>
            </a:r>
            <a:endParaRPr lang="de-DE" sz="1800" dirty="0"/>
          </a:p>
          <a:p>
            <a:pPr marL="800100" lvl="1" indent="-342900">
              <a:buClr>
                <a:srgbClr val="003A6B"/>
              </a:buClr>
            </a:pPr>
            <a:r>
              <a:rPr lang="de-DE" sz="1800" dirty="0" smtClean="0"/>
              <a:t>77,1 </a:t>
            </a:r>
            <a:r>
              <a:rPr lang="de-DE" sz="1800" dirty="0"/>
              <a:t>% der Bevölkerung durch die Notwendigkeit, </a:t>
            </a:r>
            <a:br>
              <a:rPr lang="de-DE" sz="1800" dirty="0"/>
            </a:br>
            <a:r>
              <a:rPr lang="de-DE" sz="1800" dirty="0"/>
              <a:t>wegen Lärm </a:t>
            </a:r>
            <a:r>
              <a:rPr lang="de-DE" sz="1800" dirty="0">
                <a:solidFill>
                  <a:srgbClr val="009900"/>
                </a:solidFill>
              </a:rPr>
              <a:t>Fenster schließen </a:t>
            </a:r>
            <a:r>
              <a:rPr lang="de-DE" sz="1800" dirty="0"/>
              <a:t>zu müssen,  </a:t>
            </a:r>
            <a:br>
              <a:rPr lang="de-DE" sz="1800" dirty="0"/>
            </a:br>
            <a:r>
              <a:rPr lang="de-DE" sz="1800" dirty="0"/>
              <a:t>äußerst stark/ stark belästigt (UBA </a:t>
            </a:r>
            <a:r>
              <a:rPr lang="de-DE" sz="1800" dirty="0" smtClean="0"/>
              <a:t>2011)</a:t>
            </a:r>
            <a:endParaRPr lang="de-DE" sz="1800" dirty="0"/>
          </a:p>
          <a:p>
            <a:pPr marL="800100" lvl="1" indent="-342900">
              <a:buClr>
                <a:srgbClr val="003A6B"/>
              </a:buClr>
            </a:pPr>
            <a:r>
              <a:rPr lang="de-DE" sz="1800" dirty="0">
                <a:solidFill>
                  <a:srgbClr val="FF3300"/>
                </a:solidFill>
              </a:rPr>
              <a:t>Verursacher</a:t>
            </a:r>
            <a:r>
              <a:rPr lang="de-DE" sz="1800" dirty="0"/>
              <a:t>prinzip</a:t>
            </a:r>
          </a:p>
          <a:p>
            <a:pPr marL="800100" lvl="1" indent="-342900">
              <a:buClr>
                <a:srgbClr val="003A6B"/>
              </a:buClr>
            </a:pPr>
            <a:r>
              <a:rPr lang="de-DE" sz="1800" dirty="0"/>
              <a:t>Vorrang für Maßnahmen an der </a:t>
            </a:r>
            <a:r>
              <a:rPr lang="de-DE" sz="1800" dirty="0">
                <a:solidFill>
                  <a:srgbClr val="009900"/>
                </a:solidFill>
              </a:rPr>
              <a:t>Quelle</a:t>
            </a:r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31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der Nachtruhe im Lärmschutzrecht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009900"/>
                </a:solidFill>
              </a:rPr>
              <a:t>Zulässige Außenpegel </a:t>
            </a:r>
            <a:r>
              <a:rPr lang="de-DE" sz="2000" dirty="0" smtClean="0"/>
              <a:t>in der Nacht um </a:t>
            </a:r>
            <a:r>
              <a:rPr lang="de-DE" sz="2000" dirty="0" smtClean="0">
                <a:solidFill>
                  <a:srgbClr val="FF3300"/>
                </a:solidFill>
              </a:rPr>
              <a:t>10</a:t>
            </a:r>
            <a:r>
              <a:rPr lang="de-DE" sz="2000" dirty="0" smtClean="0"/>
              <a:t> bis </a:t>
            </a:r>
            <a:r>
              <a:rPr lang="de-DE" sz="2000" dirty="0" smtClean="0">
                <a:solidFill>
                  <a:srgbClr val="FF3300"/>
                </a:solidFill>
              </a:rPr>
              <a:t>15</a:t>
            </a:r>
            <a:r>
              <a:rPr lang="de-DE" sz="2000" dirty="0" smtClean="0"/>
              <a:t> dB(A) unter den Tageswerten</a:t>
            </a:r>
          </a:p>
          <a:p>
            <a:r>
              <a:rPr lang="de-DE" sz="2000" dirty="0" smtClean="0">
                <a:solidFill>
                  <a:srgbClr val="009900"/>
                </a:solidFill>
              </a:rPr>
              <a:t>Nacht-</a:t>
            </a:r>
            <a:r>
              <a:rPr lang="de-DE" sz="2000" dirty="0" smtClean="0"/>
              <a:t> und </a:t>
            </a:r>
            <a:r>
              <a:rPr lang="de-DE" sz="2000" dirty="0" smtClean="0">
                <a:solidFill>
                  <a:srgbClr val="009900"/>
                </a:solidFill>
              </a:rPr>
              <a:t>Ruhezeiten</a:t>
            </a:r>
            <a:r>
              <a:rPr lang="de-DE" sz="2000" dirty="0" smtClean="0"/>
              <a:t>definitionen:</a:t>
            </a:r>
          </a:p>
          <a:p>
            <a:pPr lvl="1"/>
            <a:r>
              <a:rPr lang="de-DE" dirty="0" smtClean="0">
                <a:solidFill>
                  <a:srgbClr val="009900"/>
                </a:solidFill>
              </a:rPr>
              <a:t>Baulärm</a:t>
            </a:r>
            <a:r>
              <a:rPr lang="de-DE" dirty="0" smtClean="0"/>
              <a:t>: 20 bis 07 Uhr</a:t>
            </a:r>
          </a:p>
          <a:p>
            <a:pPr lvl="1"/>
            <a:r>
              <a:rPr lang="de-DE" dirty="0" smtClean="0">
                <a:solidFill>
                  <a:srgbClr val="009900"/>
                </a:solidFill>
              </a:rPr>
              <a:t>Im Freien betriebene Geräte und Maschinen </a:t>
            </a:r>
            <a:r>
              <a:rPr lang="de-DE" dirty="0" smtClean="0"/>
              <a:t>in Wohngebieten: Betriebsbeschränkung von 20 bis 07 Uhr</a:t>
            </a:r>
          </a:p>
          <a:p>
            <a:pPr lvl="1"/>
            <a:r>
              <a:rPr lang="de-DE" dirty="0" smtClean="0">
                <a:solidFill>
                  <a:srgbClr val="009900"/>
                </a:solidFill>
              </a:rPr>
              <a:t>Freizeitlärm-Richtlinie</a:t>
            </a:r>
            <a:r>
              <a:rPr lang="de-DE" dirty="0" smtClean="0"/>
              <a:t> von Bund und Ländern (LAI):</a:t>
            </a:r>
            <a:br>
              <a:rPr lang="de-DE" dirty="0" smtClean="0"/>
            </a:br>
            <a:r>
              <a:rPr lang="de-DE" dirty="0" smtClean="0"/>
              <a:t>Ruhezeiten von 06 bis 08 und 20 bis 22</a:t>
            </a:r>
          </a:p>
          <a:p>
            <a:pPr lvl="1"/>
            <a:r>
              <a:rPr lang="de-DE" dirty="0" smtClean="0">
                <a:solidFill>
                  <a:srgbClr val="009900"/>
                </a:solidFill>
              </a:rPr>
              <a:t>Europäische Richtlinie zum Umgebungslärm</a:t>
            </a:r>
            <a:r>
              <a:rPr lang="de-DE" dirty="0" smtClean="0"/>
              <a:t>: Gewichteter Ganztagespegel L</a:t>
            </a:r>
            <a:r>
              <a:rPr lang="de-DE" baseline="-25000" dirty="0" smtClean="0"/>
              <a:t>den</a:t>
            </a:r>
            <a:r>
              <a:rPr lang="de-DE" dirty="0" smtClean="0"/>
              <a:t> mit einem Nachtzuschlag von 10 dB(A)  (22 bis 06) und einem Abendzuschlag von 5 dB(A) </a:t>
            </a:r>
            <a:br>
              <a:rPr lang="de-DE" dirty="0" smtClean="0"/>
            </a:br>
            <a:r>
              <a:rPr lang="de-DE" dirty="0" smtClean="0"/>
              <a:t>(18 – 22)</a:t>
            </a:r>
          </a:p>
          <a:p>
            <a:pPr lvl="1"/>
            <a:r>
              <a:rPr lang="de-DE" dirty="0" smtClean="0"/>
              <a:t>Ruhezeiten beim </a:t>
            </a:r>
            <a:r>
              <a:rPr lang="de-DE" dirty="0" smtClean="0">
                <a:solidFill>
                  <a:srgbClr val="009900"/>
                </a:solidFill>
              </a:rPr>
              <a:t>Sportlärm</a:t>
            </a:r>
          </a:p>
          <a:p>
            <a:pPr lvl="1"/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57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 der Nachtruhe im Lärmschutzrecht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29A2-6D6A-481C-83EE-2BA49824712D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20861" y="1296365"/>
            <a:ext cx="8009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9900"/>
                </a:solidFill>
              </a:rPr>
              <a:t>Verkehrsbeschränkungen</a:t>
            </a:r>
            <a:r>
              <a:rPr lang="de-DE" sz="2000" b="1" dirty="0" smtClean="0">
                <a:solidFill>
                  <a:srgbClr val="003A6B"/>
                </a:solidFill>
              </a:rPr>
              <a:t> aus Lärmschutzgründen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3A6B"/>
                </a:solidFill>
              </a:rPr>
              <a:t>Fluglärm: Nachtflugverbote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3A6B"/>
                </a:solidFill>
              </a:rPr>
              <a:t>Landverkehr:</a:t>
            </a:r>
            <a:endParaRPr lang="de-DE" sz="2000" b="1" dirty="0">
              <a:solidFill>
                <a:srgbClr val="003A6B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0" y="2706548"/>
            <a:ext cx="2567831" cy="21707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55" y="2704404"/>
            <a:ext cx="3296222" cy="21421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205" y="2479996"/>
            <a:ext cx="1712595" cy="25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Der Schutz des gesunden Schlafs hat </a:t>
            </a:r>
            <a:r>
              <a:rPr lang="de-DE" sz="2000" dirty="0" smtClean="0">
                <a:solidFill>
                  <a:srgbClr val="009900"/>
                </a:solidFill>
              </a:rPr>
              <a:t>Verfassungsrang</a:t>
            </a:r>
          </a:p>
          <a:p>
            <a:r>
              <a:rPr lang="de-DE" sz="2000" dirty="0" smtClean="0"/>
              <a:t>Das </a:t>
            </a:r>
            <a:r>
              <a:rPr lang="de-DE" sz="2000" dirty="0" smtClean="0">
                <a:solidFill>
                  <a:srgbClr val="009900"/>
                </a:solidFill>
              </a:rPr>
              <a:t>Lärmschutzrecht</a:t>
            </a:r>
            <a:r>
              <a:rPr lang="de-DE" sz="2000" dirty="0" smtClean="0"/>
              <a:t> sieht im besonderem Maß den Schutz der Nachtruhe vor</a:t>
            </a:r>
          </a:p>
          <a:p>
            <a:r>
              <a:rPr lang="de-DE" sz="2000" dirty="0" smtClean="0"/>
              <a:t>Ziel ist der Schlaf mit natürlicher Lüftung (</a:t>
            </a:r>
            <a:r>
              <a:rPr lang="de-DE" sz="2000" dirty="0" smtClean="0">
                <a:solidFill>
                  <a:srgbClr val="009900"/>
                </a:solidFill>
              </a:rPr>
              <a:t>Außenschutz</a:t>
            </a:r>
            <a:r>
              <a:rPr lang="de-DE" sz="2000" dirty="0" smtClean="0"/>
              <a:t>)</a:t>
            </a:r>
          </a:p>
          <a:p>
            <a:r>
              <a:rPr lang="de-DE" sz="2000" dirty="0" smtClean="0">
                <a:solidFill>
                  <a:srgbClr val="009900"/>
                </a:solidFill>
              </a:rPr>
              <a:t>Verursacher</a:t>
            </a:r>
            <a:r>
              <a:rPr lang="de-DE" sz="2000" dirty="0" smtClean="0"/>
              <a:t> sind vorrangig in der Pflicht , die Abstrahlung von Geräuschen auf das gesetzlich vorgegebene Maß zu begrenzen</a:t>
            </a:r>
          </a:p>
          <a:p>
            <a:r>
              <a:rPr lang="de-DE" sz="2000" dirty="0" smtClean="0"/>
              <a:t>Nächtlicher Lärm ist oft </a:t>
            </a:r>
            <a:r>
              <a:rPr lang="de-DE" sz="2000" dirty="0" smtClean="0">
                <a:solidFill>
                  <a:srgbClr val="009900"/>
                </a:solidFill>
              </a:rPr>
              <a:t>verhaltensbedingt</a:t>
            </a:r>
            <a:r>
              <a:rPr lang="de-DE" sz="2000" dirty="0" smtClean="0"/>
              <a:t>: Information und Aufklärung haben besonderen Stellenwert</a:t>
            </a:r>
          </a:p>
          <a:p>
            <a:r>
              <a:rPr lang="de-DE" sz="2000" dirty="0" smtClean="0"/>
              <a:t>Die aktuelle Förderung von Tourismus und Eventkultur erzeugt </a:t>
            </a:r>
            <a:r>
              <a:rPr lang="de-DE" sz="2000" dirty="0" smtClean="0">
                <a:solidFill>
                  <a:srgbClr val="009900"/>
                </a:solidFill>
              </a:rPr>
              <a:t>akustischen Wildwuchs</a:t>
            </a:r>
            <a:r>
              <a:rPr lang="de-DE" sz="2000" dirty="0" smtClean="0"/>
              <a:t>: Erforderlich ist vielmehr ein Konzept, mit dem sich die lebendige Stadt – auch des nachts – mit den Ruherechten der „Normalbevölkerung“ vereinbaren lässt.</a:t>
            </a:r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9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</a:p>
          <a:p>
            <a:r>
              <a:rPr lang="de-DE" dirty="0" smtClean="0"/>
              <a:t>Schutzphasen </a:t>
            </a:r>
            <a:r>
              <a:rPr lang="de-DE" dirty="0"/>
              <a:t>in der Stadt nach </a:t>
            </a:r>
            <a:r>
              <a:rPr lang="de-DE" dirty="0" smtClean="0"/>
              <a:t>Acht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Wirkungsmechanismen </a:t>
            </a:r>
            <a:r>
              <a:rPr lang="de-DE" smtClean="0"/>
              <a:t>von Geräuschen </a:t>
            </a:r>
            <a:endParaRPr lang="de-DE" dirty="0" smtClean="0"/>
          </a:p>
          <a:p>
            <a:r>
              <a:rPr lang="de-DE" dirty="0" smtClean="0"/>
              <a:t>Störereignisse </a:t>
            </a:r>
            <a:r>
              <a:rPr lang="de-DE" dirty="0"/>
              <a:t>in der Stadt nach Acht </a:t>
            </a:r>
            <a:endParaRPr lang="de-DE" dirty="0" smtClean="0"/>
          </a:p>
          <a:p>
            <a:r>
              <a:rPr lang="de-DE" dirty="0" smtClean="0"/>
              <a:t>Verschärfung </a:t>
            </a:r>
            <a:r>
              <a:rPr lang="de-DE" dirty="0"/>
              <a:t>der Probleme durch </a:t>
            </a:r>
            <a:r>
              <a:rPr lang="de-DE" dirty="0" smtClean="0"/>
              <a:t>Tourismusförderung</a:t>
            </a:r>
          </a:p>
          <a:p>
            <a:r>
              <a:rPr lang="de-DE" dirty="0" smtClean="0"/>
              <a:t>Ist </a:t>
            </a:r>
            <a:r>
              <a:rPr lang="de-DE" dirty="0"/>
              <a:t>baulicher Schallschutz die Lösung</a:t>
            </a:r>
            <a:r>
              <a:rPr lang="de-DE" dirty="0" smtClean="0"/>
              <a:t>?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Schutz </a:t>
            </a:r>
            <a:r>
              <a:rPr lang="de-DE" dirty="0"/>
              <a:t>der Nachtruhe im </a:t>
            </a:r>
            <a:r>
              <a:rPr lang="de-DE" dirty="0" smtClean="0"/>
              <a:t>Lärmschutzrecht</a:t>
            </a:r>
          </a:p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295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>
                <a:solidFill>
                  <a:schemeClr val="bg1"/>
                </a:solidFill>
              </a:rPr>
              <a:t>Konferenz Stadt nach Acht, Berlin, 10.11.2017</a:t>
            </a:r>
            <a:endParaRPr lang="de-DE" altLang="de-DE" dirty="0" smtClean="0">
              <a:solidFill>
                <a:schemeClr val="bg1"/>
              </a:solidFill>
            </a:endParaRPr>
          </a:p>
        </p:txBody>
      </p:sp>
      <p:sp>
        <p:nvSpPr>
          <p:cNvPr id="81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60158-DD7E-4DD6-B1CB-9E15808C4C81}" type="slidenum">
              <a:rPr lang="de-DE" altLang="de-DE" smtClean="0">
                <a:solidFill>
                  <a:schemeClr val="bg1"/>
                </a:solidFill>
              </a:rPr>
              <a:pPr eaLnBrk="1" hangingPunct="1"/>
              <a:t>20</a:t>
            </a:fld>
            <a:endParaRPr lang="de-DE" altLang="de-DE" dirty="0" smtClean="0">
              <a:solidFill>
                <a:schemeClr val="bg1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41718" y="3078005"/>
            <a:ext cx="42534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003A6B"/>
                </a:solidFill>
              </a:rPr>
              <a:t>Vielen Dank fürs Zuhören</a:t>
            </a:r>
            <a:r>
              <a:rPr lang="de-DE" altLang="de-DE" sz="2000" b="1" dirty="0" smtClean="0">
                <a:solidFill>
                  <a:srgbClr val="003A6B"/>
                </a:solidFill>
              </a:rPr>
              <a:t>!</a:t>
            </a:r>
            <a:endParaRPr lang="de-DE" altLang="de-DE" sz="2000" b="1" dirty="0">
              <a:solidFill>
                <a:srgbClr val="003A6B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000" dirty="0" smtClean="0">
                <a:hlinkClick r:id="rId3"/>
              </a:rPr>
              <a:t>M.Jaecker-Cueppers@ald-laerm.de</a:t>
            </a:r>
            <a:endParaRPr lang="de-DE" sz="2000" dirty="0" smtClean="0"/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 dirty="0" smtClean="0">
                <a:solidFill>
                  <a:srgbClr val="003A6B"/>
                </a:solidFill>
                <a:hlinkClick r:id="rId4"/>
              </a:rPr>
              <a:t>www.ald-laerm.de</a:t>
            </a:r>
            <a:r>
              <a:rPr lang="de-DE" altLang="de-DE" sz="2000" dirty="0" smtClean="0">
                <a:solidFill>
                  <a:srgbClr val="003A6B"/>
                </a:solidFill>
              </a:rPr>
              <a:t> </a:t>
            </a:r>
            <a:endParaRPr lang="de-DE" altLang="de-DE" sz="2000" dirty="0">
              <a:solidFill>
                <a:srgbClr val="003A6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486" y="1060293"/>
            <a:ext cx="3689223" cy="50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 smtClean="0"/>
              <a:t>Anhang </a:t>
            </a:r>
          </a:p>
        </p:txBody>
      </p:sp>
      <p:sp>
        <p:nvSpPr>
          <p:cNvPr id="9219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>
                <a:solidFill>
                  <a:schemeClr val="bg1"/>
                </a:solidFill>
              </a:rPr>
              <a:t>Konferenz Stadt nach Acht, Berlin, 10.11.2017</a:t>
            </a:r>
            <a:endParaRPr lang="de-DE" altLang="de-DE" dirty="0" smtClean="0">
              <a:solidFill>
                <a:schemeClr val="bg1"/>
              </a:solidFill>
            </a:endParaRPr>
          </a:p>
        </p:txBody>
      </p:sp>
      <p:sp>
        <p:nvSpPr>
          <p:cNvPr id="922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62C8DB-9DD2-49C9-8A1B-CCC2029C38F8}" type="slidenum">
              <a:rPr lang="de-DE" altLang="de-DE" smtClean="0">
                <a:solidFill>
                  <a:schemeClr val="bg1"/>
                </a:solidFill>
              </a:rPr>
              <a:pPr eaLnBrk="1" hangingPunct="1"/>
              <a:t>21</a:t>
            </a:fld>
            <a:endParaRPr lang="de-DE" altLang="de-D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Einleitung: Vorstellung ALD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792" y="1267307"/>
            <a:ext cx="8565266" cy="4749800"/>
          </a:xfrm>
        </p:spPr>
        <p:txBody>
          <a:bodyPr/>
          <a:lstStyle/>
          <a:p>
            <a:r>
              <a:rPr lang="de-DE" sz="2000" dirty="0" smtClean="0">
                <a:solidFill>
                  <a:srgbClr val="009900"/>
                </a:solidFill>
              </a:rPr>
              <a:t>Arbeitsring Lärm der DEGA </a:t>
            </a:r>
            <a:r>
              <a:rPr lang="de-DE" sz="2000" dirty="0" smtClean="0"/>
              <a:t>- ALD: Fachgruppe der deutschen Gesellschaft für Akustik DEGA</a:t>
            </a:r>
          </a:p>
          <a:p>
            <a:r>
              <a:rPr lang="de-DE" sz="2000" dirty="0" smtClean="0">
                <a:solidFill>
                  <a:srgbClr val="009900"/>
                </a:solidFill>
              </a:rPr>
              <a:t>DEGA</a:t>
            </a:r>
            <a:r>
              <a:rPr lang="de-DE" sz="2000" dirty="0" smtClean="0"/>
              <a:t>: größter akustischer Fachverband in Deutschland mit knapp 2000 Mitgliedern</a:t>
            </a:r>
          </a:p>
          <a:p>
            <a:r>
              <a:rPr lang="de-DE" sz="2000" dirty="0" smtClean="0"/>
              <a:t>ALD ist einem „</a:t>
            </a:r>
            <a:r>
              <a:rPr lang="de-DE" sz="2000" dirty="0" smtClean="0">
                <a:solidFill>
                  <a:srgbClr val="009900"/>
                </a:solidFill>
              </a:rPr>
              <a:t>hohen Schutzniveau</a:t>
            </a:r>
            <a:r>
              <a:rPr lang="de-DE" sz="2000" dirty="0" smtClean="0"/>
              <a:t>“ (vgl. EU-Vertrag zur Umweltpolitik) verpflichtet </a:t>
            </a:r>
          </a:p>
          <a:p>
            <a:r>
              <a:rPr lang="de-DE" sz="2000" dirty="0" smtClean="0"/>
              <a:t>Dabei „Bearbeiten“ </a:t>
            </a:r>
            <a:r>
              <a:rPr lang="de-DE" sz="2000" dirty="0" smtClean="0">
                <a:solidFill>
                  <a:srgbClr val="009900"/>
                </a:solidFill>
              </a:rPr>
              <a:t>aller Lärmquellen </a:t>
            </a:r>
            <a:r>
              <a:rPr lang="de-DE" sz="2000" dirty="0" smtClean="0"/>
              <a:t>(Alleinstellungsmerkmal): vorrangig Verkehrslärm, aber auch Freizeit- und Nachbarschaftslärm, Lärm am Arbeitsplatz, Lärmschwerhörigkeit </a:t>
            </a:r>
          </a:p>
          <a:p>
            <a:r>
              <a:rPr lang="de-DE" sz="2000" dirty="0" smtClean="0"/>
              <a:t>ALD versteht sich als </a:t>
            </a:r>
            <a:r>
              <a:rPr lang="de-DE" sz="2000" dirty="0" smtClean="0">
                <a:solidFill>
                  <a:srgbClr val="009900"/>
                </a:solidFill>
              </a:rPr>
              <a:t>Mediator</a:t>
            </a:r>
            <a:r>
              <a:rPr lang="de-DE" sz="2000" dirty="0" smtClean="0"/>
              <a:t> zwischen Betroffenen und Verursachern → Einbeziehen beider Seiten in die thematischen Diskussionen (z. B. auf Veranstaltungen)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56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Einleitung: Dank an die Veranstalter der Konferenz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643" y="1086643"/>
            <a:ext cx="5972537" cy="5059513"/>
          </a:xfrm>
        </p:spPr>
        <p:txBody>
          <a:bodyPr/>
          <a:lstStyle/>
          <a:p>
            <a:r>
              <a:rPr lang="de-DE" sz="2000" dirty="0" smtClean="0"/>
              <a:t>In diesem Sinne: </a:t>
            </a:r>
            <a:r>
              <a:rPr lang="de-DE" sz="2000" dirty="0">
                <a:solidFill>
                  <a:srgbClr val="009900"/>
                </a:solidFill>
              </a:rPr>
              <a:t>Dank an die Veranstalter </a:t>
            </a:r>
            <a:r>
              <a:rPr lang="de-DE" sz="2000" dirty="0"/>
              <a:t>der Tagung, dem ALD die Möglichkeit zu geben, die Probleme des nächtlichen Lärms ansprechen zu </a:t>
            </a:r>
            <a:r>
              <a:rPr lang="de-DE" sz="2000" dirty="0" smtClean="0"/>
              <a:t>können</a:t>
            </a:r>
          </a:p>
          <a:p>
            <a:r>
              <a:rPr lang="de-DE" sz="2000" dirty="0" smtClean="0"/>
              <a:t>Probleme dadurch </a:t>
            </a:r>
            <a:r>
              <a:rPr lang="de-DE" sz="2000" dirty="0"/>
              <a:t>verschärft, dass </a:t>
            </a:r>
            <a:r>
              <a:rPr lang="de-DE" sz="2000" dirty="0">
                <a:solidFill>
                  <a:srgbClr val="009900"/>
                </a:solidFill>
              </a:rPr>
              <a:t>kein ausreichendes Verständnis</a:t>
            </a:r>
            <a:r>
              <a:rPr lang="de-DE" sz="2000" dirty="0"/>
              <a:t> für die Positionen der Konfliktparteien gegeben ist. </a:t>
            </a:r>
            <a:endParaRPr lang="de-DE" sz="2000" dirty="0" smtClean="0"/>
          </a:p>
          <a:p>
            <a:r>
              <a:rPr lang="de-DE" sz="2000" dirty="0" smtClean="0"/>
              <a:t>Deshalb wichtig</a:t>
            </a:r>
            <a:r>
              <a:rPr lang="de-DE" sz="2000" dirty="0"/>
              <a:t>, die </a:t>
            </a:r>
            <a:r>
              <a:rPr lang="de-DE" sz="2000" dirty="0">
                <a:solidFill>
                  <a:srgbClr val="009900"/>
                </a:solidFill>
              </a:rPr>
              <a:t>Kommunikation </a:t>
            </a:r>
            <a:r>
              <a:rPr lang="de-DE" sz="2000" dirty="0"/>
              <a:t>zwischen den Akteuren des Nachtlebens </a:t>
            </a:r>
            <a:r>
              <a:rPr lang="de-DE" sz="2000" dirty="0" smtClean="0"/>
              <a:t>und </a:t>
            </a:r>
            <a:r>
              <a:rPr lang="de-DE" sz="2000" dirty="0"/>
              <a:t>den Ruheschützern zu </a:t>
            </a:r>
            <a:r>
              <a:rPr lang="de-DE" sz="2000" dirty="0" smtClean="0"/>
              <a:t>verbessern</a:t>
            </a:r>
          </a:p>
          <a:p>
            <a:r>
              <a:rPr lang="de-DE" sz="2000" dirty="0" smtClean="0"/>
              <a:t>Bereits in der Vergangenheit </a:t>
            </a:r>
            <a:r>
              <a:rPr lang="de-DE" sz="2000" dirty="0" smtClean="0">
                <a:solidFill>
                  <a:srgbClr val="009900"/>
                </a:solidFill>
              </a:rPr>
              <a:t>Kooperation </a:t>
            </a:r>
            <a:r>
              <a:rPr lang="de-DE" sz="2000" dirty="0" smtClean="0"/>
              <a:t>mit der Clubcommission; Lärmspaziergang April 2016 in Berlin- Mitte zu den Problemen des nächtlichen Lärms (M. Wohlrabe, D. Hegemann</a:t>
            </a:r>
            <a:r>
              <a:rPr lang="de-DE" sz="2000" dirty="0"/>
              <a:t>)</a:t>
            </a:r>
            <a:r>
              <a:rPr lang="de-DE" sz="2000" dirty="0" smtClean="0"/>
              <a:t> 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846812" y="6265863"/>
            <a:ext cx="874712" cy="476250"/>
          </a:xfrm>
        </p:spPr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2071444"/>
            <a:ext cx="2876550" cy="30899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92238" y="5222825"/>
            <a:ext cx="280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A6B"/>
                </a:solidFill>
              </a:rPr>
              <a:t>Club Tresor, Köpenicker Straße, Berlin-Mitte</a:t>
            </a:r>
            <a:endParaRPr lang="de-DE" sz="1600" b="1" dirty="0">
              <a:solidFill>
                <a:srgbClr val="003A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Schutzphasen in der Stadt nach Acht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6644"/>
            <a:ext cx="8229600" cy="4978490"/>
          </a:xfrm>
        </p:spPr>
        <p:txBody>
          <a:bodyPr/>
          <a:lstStyle/>
          <a:p>
            <a:r>
              <a:rPr lang="de-DE" sz="2000" dirty="0"/>
              <a:t>Schutz der </a:t>
            </a:r>
            <a:r>
              <a:rPr lang="de-DE" sz="2000" dirty="0" smtClean="0">
                <a:solidFill>
                  <a:srgbClr val="009900"/>
                </a:solidFill>
              </a:rPr>
              <a:t>Erholungsphase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Zeit ab ca</a:t>
            </a:r>
            <a:r>
              <a:rPr lang="de-DE" sz="2000" dirty="0"/>
              <a:t>. </a:t>
            </a:r>
            <a:r>
              <a:rPr lang="de-DE" sz="2000" dirty="0" smtClean="0"/>
              <a:t>18:00/20:00 </a:t>
            </a:r>
            <a:r>
              <a:rPr lang="de-DE" sz="2000" dirty="0"/>
              <a:t>Uhr bis etwa 22 bzw. 23:00 Uhr dient </a:t>
            </a:r>
            <a:r>
              <a:rPr lang="de-DE" sz="2000" dirty="0" smtClean="0"/>
              <a:t>der sogenannten Normalbürgerin der </a:t>
            </a:r>
            <a:r>
              <a:rPr lang="de-DE" sz="2000" dirty="0"/>
              <a:t>Erholung, dem Familienleben </a:t>
            </a:r>
            <a:r>
              <a:rPr lang="de-DE" sz="2000" dirty="0" smtClean="0"/>
              <a:t>(u. a. Essen</a:t>
            </a:r>
            <a:r>
              <a:rPr lang="de-DE" sz="2000" dirty="0"/>
              <a:t>) und den Freizeitaktivitäten (TV etc.). </a:t>
            </a:r>
            <a:endParaRPr lang="de-DE" sz="2000" dirty="0" smtClean="0"/>
          </a:p>
          <a:p>
            <a:r>
              <a:rPr lang="de-DE" sz="2000" dirty="0"/>
              <a:t>Schutz der </a:t>
            </a:r>
            <a:r>
              <a:rPr lang="de-DE" sz="2000" dirty="0" smtClean="0">
                <a:solidFill>
                  <a:srgbClr val="009900"/>
                </a:solidFill>
              </a:rPr>
              <a:t>Nachtruhe</a:t>
            </a:r>
          </a:p>
          <a:p>
            <a:pPr lvl="1"/>
            <a:r>
              <a:rPr lang="de-DE" dirty="0" smtClean="0"/>
              <a:t>Aktuell </a:t>
            </a:r>
            <a:r>
              <a:rPr lang="de-DE" dirty="0"/>
              <a:t>schlafen die meisten </a:t>
            </a:r>
            <a:r>
              <a:rPr lang="de-DE" dirty="0" smtClean="0">
                <a:solidFill>
                  <a:srgbClr val="009900"/>
                </a:solidFill>
              </a:rPr>
              <a:t>Erwachsenen</a:t>
            </a:r>
            <a:r>
              <a:rPr lang="de-DE" dirty="0" smtClean="0"/>
              <a:t> zwischen </a:t>
            </a:r>
            <a:r>
              <a:rPr lang="de-DE" dirty="0"/>
              <a:t>23 und 7:00 </a:t>
            </a:r>
            <a:r>
              <a:rPr lang="de-DE" dirty="0" smtClean="0"/>
              <a:t>Uhr, Kinder deutlich länger</a:t>
            </a:r>
          </a:p>
          <a:p>
            <a:pPr lvl="1"/>
            <a:r>
              <a:rPr lang="de-DE" dirty="0" smtClean="0"/>
              <a:t>Hat </a:t>
            </a:r>
            <a:r>
              <a:rPr lang="de-DE" dirty="0"/>
              <a:t>besonderen Rang, da sie der notwendigen </a:t>
            </a:r>
            <a:r>
              <a:rPr lang="de-DE" dirty="0" smtClean="0"/>
              <a:t>psychischen und physiologischen </a:t>
            </a:r>
            <a:r>
              <a:rPr lang="de-DE" dirty="0" smtClean="0">
                <a:solidFill>
                  <a:srgbClr val="009900"/>
                </a:solidFill>
              </a:rPr>
              <a:t>Regeneration</a:t>
            </a:r>
            <a:r>
              <a:rPr lang="de-DE" dirty="0" smtClean="0"/>
              <a:t> </a:t>
            </a:r>
            <a:r>
              <a:rPr lang="de-DE" dirty="0"/>
              <a:t>durch Schlaf dient</a:t>
            </a:r>
            <a:r>
              <a:rPr lang="de-DE" dirty="0" smtClean="0"/>
              <a:t>.</a:t>
            </a:r>
          </a:p>
          <a:p>
            <a:pPr lvl="1"/>
            <a:r>
              <a:rPr lang="de-DE" dirty="0"/>
              <a:t>Der Lebensstil eines jungen Menschen, der erst nach Mitternacht zu einem Clubbesuch aufbricht, lässt sich </a:t>
            </a:r>
            <a:r>
              <a:rPr lang="de-DE" dirty="0">
                <a:solidFill>
                  <a:srgbClr val="009900"/>
                </a:solidFill>
              </a:rPr>
              <a:t>nicht verallgemeinern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2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Schutzphasen in der Stadt nach </a:t>
            </a:r>
            <a:r>
              <a:rPr lang="de-DE" dirty="0" smtClean="0"/>
              <a:t>Acht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Störungen des Schlafes führen nicht nur zu momentanen Belästigung und Einschränkungen am Folgetag, sondern langfristig auch zu </a:t>
            </a:r>
            <a:r>
              <a:rPr lang="de-DE" sz="2000" dirty="0">
                <a:solidFill>
                  <a:srgbClr val="009900"/>
                </a:solidFill>
              </a:rPr>
              <a:t>chronischen </a:t>
            </a:r>
            <a:r>
              <a:rPr lang="de-DE" sz="2000" dirty="0" smtClean="0">
                <a:solidFill>
                  <a:srgbClr val="009900"/>
                </a:solidFill>
              </a:rPr>
              <a:t>Erkrankungen</a:t>
            </a:r>
          </a:p>
          <a:p>
            <a:r>
              <a:rPr lang="de-DE" sz="2000" dirty="0" smtClean="0"/>
              <a:t>Durch GG Art. 2(2)  - Recht auf körperliche Unversehrtheit - hat gesunder Schlaf </a:t>
            </a:r>
            <a:r>
              <a:rPr lang="de-DE" sz="2000" dirty="0" smtClean="0">
                <a:solidFill>
                  <a:srgbClr val="FF3300"/>
                </a:solidFill>
              </a:rPr>
              <a:t>Verfassungsrang</a:t>
            </a:r>
            <a:r>
              <a:rPr lang="de-DE" sz="2000" dirty="0" smtClean="0"/>
              <a:t> und ist </a:t>
            </a:r>
            <a:r>
              <a:rPr lang="de-DE" sz="2000" dirty="0" smtClean="0">
                <a:solidFill>
                  <a:srgbClr val="FF3300"/>
                </a:solidFill>
              </a:rPr>
              <a:t>Individualrecht</a:t>
            </a:r>
            <a:endParaRPr lang="de-DE" sz="2000" dirty="0">
              <a:solidFill>
                <a:srgbClr val="FF3300"/>
              </a:solidFill>
            </a:endParaRPr>
          </a:p>
          <a:p>
            <a:r>
              <a:rPr lang="de-DE" sz="2000" dirty="0"/>
              <a:t>Zusammenhang zwischen lärmbedingten Schlafstörungen und Krankheiten vor allem für die </a:t>
            </a:r>
            <a:r>
              <a:rPr lang="de-DE" sz="2000" dirty="0">
                <a:solidFill>
                  <a:srgbClr val="009900"/>
                </a:solidFill>
              </a:rPr>
              <a:t>Verkehrslärmquellen</a:t>
            </a:r>
            <a:r>
              <a:rPr lang="de-DE" sz="2000" dirty="0"/>
              <a:t> </a:t>
            </a:r>
            <a:r>
              <a:rPr lang="de-DE" sz="2000" dirty="0" smtClean="0"/>
              <a:t>nachgewiesen (WHO: Night Noise Guidelines NNG 2009)</a:t>
            </a:r>
          </a:p>
          <a:p>
            <a:r>
              <a:rPr lang="de-DE" sz="2000" dirty="0" smtClean="0"/>
              <a:t>Wichtigste Einflussgröße ist die </a:t>
            </a:r>
            <a:r>
              <a:rPr lang="de-DE" sz="2000" dirty="0" smtClean="0">
                <a:solidFill>
                  <a:srgbClr val="009900"/>
                </a:solidFill>
              </a:rPr>
              <a:t>Lautstärke</a:t>
            </a:r>
            <a:r>
              <a:rPr lang="de-DE" sz="2000" dirty="0" smtClean="0"/>
              <a:t> eines Geräusches als Einzelereignis (Maximalpegel L</a:t>
            </a:r>
            <a:r>
              <a:rPr lang="de-DE" sz="2000" baseline="-25000" dirty="0" smtClean="0"/>
              <a:t>max</a:t>
            </a:r>
            <a:r>
              <a:rPr lang="de-DE" sz="2000" dirty="0" smtClean="0"/>
              <a:t>) oder über die Nachtzeiträume  gemittelt (Mittelungspegel, Dauerschallpegel L</a:t>
            </a:r>
            <a:r>
              <a:rPr lang="de-DE" sz="2000" baseline="-25000" dirty="0" smtClean="0"/>
              <a:t>m</a:t>
            </a:r>
            <a:r>
              <a:rPr lang="de-DE" sz="2000" dirty="0" smtClean="0"/>
              <a:t>), traditionell in dB(A) angegeben.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9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Wirkungsmechanismen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Geräusche als Stressoren</a:t>
            </a:r>
          </a:p>
          <a:p>
            <a:r>
              <a:rPr lang="de-DE" sz="2000" dirty="0"/>
              <a:t>Neben Belästigungen können Geräusche </a:t>
            </a:r>
            <a:r>
              <a:rPr lang="de-DE" sz="2000" dirty="0">
                <a:solidFill>
                  <a:srgbClr val="009900"/>
                </a:solidFill>
              </a:rPr>
              <a:t>starke emotionale und kognitive Reaktionen</a:t>
            </a:r>
            <a:r>
              <a:rPr lang="de-DE" sz="2000" dirty="0"/>
              <a:t> auslösen: Erschrecken, Furcht,  Ärger, Gefühl der Hilflosigkeit, Angst vor Kontrollverlust usw. </a:t>
            </a:r>
            <a:r>
              <a:rPr lang="de-DE" sz="2000" dirty="0">
                <a:sym typeface="Wingdings" pitchFamily="2" charset="2"/>
              </a:rPr>
              <a:t>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rgbClr val="009900"/>
                </a:solidFill>
              </a:rPr>
              <a:t>Stress</a:t>
            </a:r>
            <a:endParaRPr lang="de-DE" sz="2000" dirty="0">
              <a:solidFill>
                <a:srgbClr val="009900"/>
              </a:solidFill>
            </a:endParaRPr>
          </a:p>
          <a:p>
            <a:r>
              <a:rPr lang="de-DE" sz="2000" dirty="0"/>
              <a:t>Stress führt zur </a:t>
            </a:r>
            <a:r>
              <a:rPr lang="de-DE" sz="2000" dirty="0" smtClean="0"/>
              <a:t>Ausschüttung </a:t>
            </a:r>
            <a:r>
              <a:rPr lang="de-DE" sz="2000" dirty="0"/>
              <a:t>von </a:t>
            </a:r>
            <a:r>
              <a:rPr lang="de-DE" sz="2000" dirty="0">
                <a:solidFill>
                  <a:srgbClr val="009900"/>
                </a:solidFill>
              </a:rPr>
              <a:t>Hormonen</a:t>
            </a:r>
            <a:r>
              <a:rPr lang="de-DE" sz="2000" dirty="0"/>
              <a:t> (Cortisol, Adrenalin, Noradrenalin)</a:t>
            </a:r>
          </a:p>
          <a:p>
            <a:r>
              <a:rPr lang="de-DE" sz="2000" dirty="0">
                <a:solidFill>
                  <a:srgbClr val="009900"/>
                </a:solidFill>
              </a:rPr>
              <a:t>Wichtig: </a:t>
            </a:r>
            <a:r>
              <a:rPr lang="de-DE" sz="2000" dirty="0"/>
              <a:t>Vor allem im </a:t>
            </a:r>
            <a:r>
              <a:rPr lang="de-DE" sz="2000" dirty="0">
                <a:solidFill>
                  <a:srgbClr val="009900"/>
                </a:solidFill>
              </a:rPr>
              <a:t>Schlaf</a:t>
            </a:r>
            <a:r>
              <a:rPr lang="de-DE" sz="2000" dirty="0"/>
              <a:t> laufen diese Prozesse auch </a:t>
            </a:r>
            <a:r>
              <a:rPr lang="de-DE" sz="2000" dirty="0">
                <a:solidFill>
                  <a:srgbClr val="009900"/>
                </a:solidFill>
              </a:rPr>
              <a:t>ohne bewusste </a:t>
            </a:r>
            <a:r>
              <a:rPr lang="de-DE" sz="2000" dirty="0" smtClean="0"/>
              <a:t>emotionale </a:t>
            </a:r>
            <a:r>
              <a:rPr lang="de-DE" sz="2000" dirty="0"/>
              <a:t>oder </a:t>
            </a:r>
            <a:r>
              <a:rPr lang="de-DE" sz="2000" dirty="0" smtClean="0"/>
              <a:t>kognitive </a:t>
            </a:r>
            <a:r>
              <a:rPr lang="de-DE" sz="2000" dirty="0"/>
              <a:t>Reaktion ab</a:t>
            </a:r>
          </a:p>
          <a:p>
            <a:r>
              <a:rPr lang="de-DE" sz="2000" dirty="0"/>
              <a:t>Stresshormone führen zur </a:t>
            </a:r>
            <a:r>
              <a:rPr lang="de-DE" sz="2000" dirty="0">
                <a:solidFill>
                  <a:srgbClr val="009900"/>
                </a:solidFill>
              </a:rPr>
              <a:t>Verengung </a:t>
            </a:r>
            <a:r>
              <a:rPr lang="de-DE" sz="2000" dirty="0"/>
              <a:t>der Blutgefäße  </a:t>
            </a:r>
            <a:r>
              <a:rPr lang="de-DE" sz="2000" dirty="0">
                <a:sym typeface="Wingdings" pitchFamily="2" charset="2"/>
              </a:rPr>
              <a:t> Blutdruck steigt</a:t>
            </a:r>
            <a:r>
              <a:rPr lang="de-DE" altLang="de-DE" sz="2000" dirty="0">
                <a:sym typeface="Wingdings" panose="05000000000000000000" pitchFamily="2" charset="2"/>
              </a:rPr>
              <a:t> Herz-Kreislauf-Erkrankungen</a:t>
            </a:r>
            <a:endParaRPr lang="de-DE" sz="2000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60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Wirkungsmechanismen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Geräusche können die Schlafqualität verschlechtern</a:t>
            </a:r>
          </a:p>
          <a:p>
            <a:r>
              <a:rPr lang="de-DE" sz="2000" dirty="0" smtClean="0"/>
              <a:t>Geräusche können das </a:t>
            </a:r>
            <a:r>
              <a:rPr lang="de-DE" sz="2000" dirty="0" smtClean="0">
                <a:solidFill>
                  <a:srgbClr val="009900"/>
                </a:solidFill>
              </a:rPr>
              <a:t>Einschlafen</a:t>
            </a:r>
            <a:r>
              <a:rPr lang="de-DE" sz="2000" dirty="0" smtClean="0"/>
              <a:t> erschweren</a:t>
            </a:r>
          </a:p>
          <a:p>
            <a:r>
              <a:rPr lang="de-DE" sz="2000" dirty="0" smtClean="0"/>
              <a:t>Menschlicher Schlaf besteht aus mehreren </a:t>
            </a:r>
            <a:r>
              <a:rPr lang="de-DE" sz="2000" dirty="0" smtClean="0">
                <a:solidFill>
                  <a:srgbClr val="009900"/>
                </a:solidFill>
              </a:rPr>
              <a:t>Schlafstadien</a:t>
            </a:r>
            <a:r>
              <a:rPr lang="de-DE" sz="2000" dirty="0" smtClean="0"/>
              <a:t> (REM, S1 bis S4), die bei gesundem Schlaf in einem ausgewogenen Verhältnis stehen</a:t>
            </a:r>
          </a:p>
          <a:p>
            <a:r>
              <a:rPr lang="de-DE" sz="2000" dirty="0" smtClean="0"/>
              <a:t>Geräusche führen zu einer – auch unbewusst bleibenden -  </a:t>
            </a:r>
            <a:r>
              <a:rPr lang="de-DE" sz="2000" dirty="0" smtClean="0">
                <a:solidFill>
                  <a:srgbClr val="009900"/>
                </a:solidFill>
              </a:rPr>
              <a:t>Störung</a:t>
            </a:r>
            <a:r>
              <a:rPr lang="de-DE" sz="2000" dirty="0" smtClean="0"/>
              <a:t> diese Verhältnisses (Verminderung des Tiefschlafstadiums S4)</a:t>
            </a:r>
          </a:p>
          <a:p>
            <a:r>
              <a:rPr lang="de-DE" sz="2000" dirty="0" smtClean="0"/>
              <a:t>Besonders problematisch das – z. B. vorzeitige – </a:t>
            </a:r>
            <a:r>
              <a:rPr lang="de-DE" sz="2000" dirty="0" smtClean="0">
                <a:solidFill>
                  <a:srgbClr val="009900"/>
                </a:solidFill>
              </a:rPr>
              <a:t>Aufwachen</a:t>
            </a:r>
            <a:r>
              <a:rPr lang="de-DE" sz="2000" dirty="0" smtClean="0"/>
              <a:t> durch Geräusche, ggf. mit Schwierigkeiten, wieder einzuschlafen</a:t>
            </a:r>
          </a:p>
          <a:p>
            <a:r>
              <a:rPr lang="de-DE" sz="2000" dirty="0" smtClean="0"/>
              <a:t>Folgende Folie: </a:t>
            </a:r>
            <a:r>
              <a:rPr lang="de-DE" sz="2000" dirty="0" smtClean="0">
                <a:solidFill>
                  <a:srgbClr val="009900"/>
                </a:solidFill>
              </a:rPr>
              <a:t>Zusammenhang</a:t>
            </a:r>
            <a:r>
              <a:rPr lang="de-DE" sz="2000" dirty="0" smtClean="0"/>
              <a:t> zwischen  Pegel des Schallereignisses und der Aufwachwahrscheinlichkeit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B8A-71B6-4308-9E1D-50B6A62947B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07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Wirkungsmechanismen 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Konferenz Stadt nach Acht, Berlin, 10.11.2017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29A2-6D6A-481C-83EE-2BA49824712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3512" y="1030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97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20" y="1093366"/>
            <a:ext cx="5308194" cy="37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68097" y="4901435"/>
            <a:ext cx="8576840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de-DE" b="1" dirty="0">
                <a:solidFill>
                  <a:srgbClr val="0099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Aufwachwahrscheinlichkeit </a:t>
            </a:r>
            <a:r>
              <a:rPr lang="de-DE" b="1" dirty="0">
                <a:solidFill>
                  <a:srgbClr val="003A6B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Abhängigkeit vom Maximalpegel innen (Feldversuch)</a:t>
            </a:r>
            <a:br>
              <a:rPr lang="de-DE" b="1" dirty="0">
                <a:solidFill>
                  <a:srgbClr val="003A6B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solidFill>
                  <a:srgbClr val="003A6B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Quelle: DLR (2010): „DEUFRAKO/RAPS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endParaRPr lang="de-DE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hangingPunct="0">
              <a:spcBef>
                <a:spcPts val="500"/>
              </a:spcBef>
              <a:spcAft>
                <a:spcPts val="0"/>
              </a:spcAft>
            </a:pPr>
            <a:r>
              <a:rPr lang="de-DE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de-DE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edok01.tib.uni-hannover.de/edoks/e01fb10/639593747.pdf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42351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Bildschirmpräsentation (4:3)</PresentationFormat>
  <Paragraphs>151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 Unicode MS</vt:lpstr>
      <vt:lpstr>Arial</vt:lpstr>
      <vt:lpstr>Times New Roman</vt:lpstr>
      <vt:lpstr>Wingdings</vt:lpstr>
      <vt:lpstr>Standarddesign</vt:lpstr>
      <vt:lpstr>Hab acht auf den Lärm nach Acht!</vt:lpstr>
      <vt:lpstr>Gliederung</vt:lpstr>
      <vt:lpstr>Einleitung: Vorstellung ALD</vt:lpstr>
      <vt:lpstr>Einleitung: Dank an die Veranstalter der Konferenz</vt:lpstr>
      <vt:lpstr>Schutzphasen in der Stadt nach Acht 1</vt:lpstr>
      <vt:lpstr>Schutzphasen in der Stadt nach Acht 2</vt:lpstr>
      <vt:lpstr>Wirkungsmechanismen 1</vt:lpstr>
      <vt:lpstr>Wirkungsmechanismen 2</vt:lpstr>
      <vt:lpstr>Wirkungsmechanismen 3</vt:lpstr>
      <vt:lpstr>Störereignisse in der Stadt nach Acht 1</vt:lpstr>
      <vt:lpstr>Störereignisse in der Stadt nach Acht 2</vt:lpstr>
      <vt:lpstr>Störereignisse in der Stadt nach Acht 3</vt:lpstr>
      <vt:lpstr>Störereignisse in der Stadt nach Acht 4</vt:lpstr>
      <vt:lpstr>Störereignisse in der Stadt nach Acht 5</vt:lpstr>
      <vt:lpstr>Verschärfung der Probleme durch Tourismusförderung</vt:lpstr>
      <vt:lpstr>Ist baulicher Schallschutz die Lösung?</vt:lpstr>
      <vt:lpstr>Schutz der Nachtruhe im Lärmschutzrecht 1</vt:lpstr>
      <vt:lpstr>Schutz der Nachtruhe im Lärmschutzrecht 2</vt:lpstr>
      <vt:lpstr>Fazit</vt:lpstr>
      <vt:lpstr>PowerPoint-Präsentation</vt:lpstr>
      <vt:lpstr>Anhang </vt:lpstr>
    </vt:vector>
  </TitlesOfParts>
  <Company>DEGA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DEGA</dc:creator>
  <cp:lastModifiedBy>GM</cp:lastModifiedBy>
  <cp:revision>825</cp:revision>
  <cp:lastPrinted>2017-11-05T16:52:18Z</cp:lastPrinted>
  <dcterms:created xsi:type="dcterms:W3CDTF">2010-01-11T09:20:59Z</dcterms:created>
  <dcterms:modified xsi:type="dcterms:W3CDTF">2017-11-09T08:40:15Z</dcterms:modified>
</cp:coreProperties>
</file>